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61" r:id="rId3"/>
    <p:sldId id="264" r:id="rId4"/>
    <p:sldId id="266" r:id="rId5"/>
    <p:sldId id="267" r:id="rId6"/>
    <p:sldId id="268" r:id="rId7"/>
    <p:sldId id="270" r:id="rId8"/>
    <p:sldId id="271" r:id="rId9"/>
    <p:sldId id="272" r:id="rId10"/>
    <p:sldId id="273" r:id="rId11"/>
    <p:sldId id="274" r:id="rId12"/>
    <p:sldId id="275" r:id="rId13"/>
    <p:sldId id="292" r:id="rId14"/>
    <p:sldId id="280" r:id="rId15"/>
    <p:sldId id="284" r:id="rId16"/>
    <p:sldId id="285" r:id="rId17"/>
    <p:sldId id="281" r:id="rId18"/>
    <p:sldId id="282" r:id="rId19"/>
    <p:sldId id="290" r:id="rId20"/>
    <p:sldId id="291" r:id="rId21"/>
    <p:sldId id="288" r:id="rId22"/>
    <p:sldId id="289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818A6-BD79-434A-8B8B-E51474B11F78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FCA2E-D049-4F43-987B-D3B5ACD80A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53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77F5A30-C544-400B-B03F-E2682C16B833}" type="slidenum">
              <a:rPr lang="en-US" altLang="en-US" sz="1200">
                <a:latin typeface="Arial" panose="020B0604020202020204" pitchFamily="34" charset="0"/>
              </a:rPr>
              <a:pPr/>
              <a:t>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053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70800A-08B5-41A7-9C58-FA23825BDFF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457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8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  <p:sp>
        <p:nvSpPr>
          <p:cNvPr id="2458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65BAEE9-43A8-4D67-BFF0-31FCDB5F24B5}" type="slidenum">
              <a:rPr lang="en-US" sz="1200">
                <a:latin typeface="Calibri" pitchFamily="34" charset="0"/>
              </a:rPr>
              <a:pPr algn="r"/>
              <a:t>5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4F2972-DB09-4800-AB9C-1A39BFBDA1D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09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096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653EDC1-2EBD-42BA-A7F0-9DEC9C717F00}" type="slidenum">
              <a:rPr lang="en-US" sz="1200">
                <a:latin typeface="Calibri" pitchFamily="34" charset="0"/>
              </a:rPr>
              <a:pPr algn="r"/>
              <a:t>8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1942ED-A9CD-4E0B-AC54-60ED78ABAC8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F76DEC-8762-4E11-8892-DDBA1A4AE86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A8C980-F1D0-47E7-B12A-E19E35C4C33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BD00C-769A-44E7-95E8-9FF4243EE7B3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59C9-F744-43D5-8D0C-F9515B7470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BD00C-769A-44E7-95E8-9FF4243EE7B3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59C9-F744-43D5-8D0C-F9515B7470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BD00C-769A-44E7-95E8-9FF4243EE7B3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59C9-F744-43D5-8D0C-F9515B7470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BD00C-769A-44E7-95E8-9FF4243EE7B3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59C9-F744-43D5-8D0C-F9515B7470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BD00C-769A-44E7-95E8-9FF4243EE7B3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59C9-F744-43D5-8D0C-F9515B7470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BD00C-769A-44E7-95E8-9FF4243EE7B3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59C9-F744-43D5-8D0C-F9515B7470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BD00C-769A-44E7-95E8-9FF4243EE7B3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59C9-F744-43D5-8D0C-F9515B7470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BD00C-769A-44E7-95E8-9FF4243EE7B3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59C9-F744-43D5-8D0C-F9515B7470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BD00C-769A-44E7-95E8-9FF4243EE7B3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59C9-F744-43D5-8D0C-F9515B7470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BD00C-769A-44E7-95E8-9FF4243EE7B3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59C9-F744-43D5-8D0C-F9515B7470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BD00C-769A-44E7-95E8-9FF4243EE7B3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59C9-F744-43D5-8D0C-F9515B7470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BD00C-769A-44E7-95E8-9FF4243EE7B3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B59C9-F744-43D5-8D0C-F9515B7470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MDC_2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86893">
            <a:off x="-76200" y="0"/>
            <a:ext cx="11779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IMAGE22"/>
          <p:cNvPicPr>
            <a:picLocks noChangeAspect="1" noChangeArrowheads="1"/>
          </p:cNvPicPr>
          <p:nvPr/>
        </p:nvPicPr>
        <p:blipFill>
          <a:blip r:embed="rId3"/>
          <a:srcRect t="14865" r="41861"/>
          <a:stretch>
            <a:fillRect/>
          </a:stretch>
        </p:blipFill>
        <p:spPr bwMode="auto">
          <a:xfrm>
            <a:off x="0" y="1371600"/>
            <a:ext cx="1981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IMAGE22"/>
          <p:cNvPicPr>
            <a:picLocks noChangeAspect="1" noChangeArrowheads="1"/>
          </p:cNvPicPr>
          <p:nvPr/>
        </p:nvPicPr>
        <p:blipFill>
          <a:blip r:embed="rId4"/>
          <a:srcRect t="41861"/>
          <a:stretch>
            <a:fillRect/>
          </a:stretch>
        </p:blipFill>
        <p:spPr bwMode="auto">
          <a:xfrm>
            <a:off x="0" y="5181600"/>
            <a:ext cx="8763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XMDC_24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67485">
            <a:off x="7704138" y="5181600"/>
            <a:ext cx="143986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4" name="Picture 6" descr="hoa khung (38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0" y="1447800"/>
            <a:ext cx="5791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990600" y="0"/>
            <a:ext cx="81534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6" name="WordArt 8"/>
          <p:cNvSpPr>
            <a:spLocks noChangeArrowheads="1" noChangeShapeType="1" noTextEdit="1"/>
          </p:cNvSpPr>
          <p:nvPr/>
        </p:nvSpPr>
        <p:spPr bwMode="auto">
          <a:xfrm>
            <a:off x="1143000" y="685800"/>
            <a:ext cx="7391400" cy="5867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r>
              <a:rPr lang="en-US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CC00"/>
                </a:solidFill>
                <a:latin typeface="Arial"/>
                <a:cs typeface="Arial"/>
              </a:rPr>
              <a:t>SINH HỌC BỔ ÍCH</a:t>
            </a:r>
            <a:endParaRPr lang="en-US" sz="4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CC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61950" y="2201863"/>
            <a:ext cx="7512050" cy="3376612"/>
            <a:chOff x="1104" y="2295"/>
            <a:chExt cx="4656" cy="2025"/>
          </a:xfrm>
        </p:grpSpPr>
        <p:sp>
          <p:nvSpPr>
            <p:cNvPr id="25620" name="Text Box 3"/>
            <p:cNvSpPr txBox="1">
              <a:spLocks noChangeArrowheads="1"/>
            </p:cNvSpPr>
            <p:nvPr/>
          </p:nvSpPr>
          <p:spPr bwMode="auto">
            <a:xfrm>
              <a:off x="1197" y="2295"/>
              <a:ext cx="2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/>
                <a:t>F</a:t>
              </a:r>
              <a:r>
                <a:rPr lang="en-US" sz="2400" b="1" baseline="-25000"/>
                <a:t>2</a:t>
              </a:r>
              <a:endParaRPr lang="en-US" sz="2400" b="1"/>
            </a:p>
          </p:txBody>
        </p:sp>
        <p:sp>
          <p:nvSpPr>
            <p:cNvPr id="25621" name="Rectangle 4"/>
            <p:cNvSpPr>
              <a:spLocks noChangeArrowheads="1"/>
            </p:cNvSpPr>
            <p:nvPr/>
          </p:nvSpPr>
          <p:spPr bwMode="auto">
            <a:xfrm>
              <a:off x="4850" y="3936"/>
              <a:ext cx="91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400" b="1" noProof="1"/>
            </a:p>
          </p:txBody>
        </p:sp>
        <p:sp>
          <p:nvSpPr>
            <p:cNvPr id="25622" name="Rectangle 5"/>
            <p:cNvSpPr>
              <a:spLocks noChangeArrowheads="1"/>
            </p:cNvSpPr>
            <p:nvPr/>
          </p:nvSpPr>
          <p:spPr bwMode="auto">
            <a:xfrm>
              <a:off x="3744" y="3936"/>
              <a:ext cx="110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400" b="1" noProof="1"/>
            </a:p>
          </p:txBody>
        </p:sp>
        <p:sp>
          <p:nvSpPr>
            <p:cNvPr id="25623" name="Rectangle 6"/>
            <p:cNvSpPr>
              <a:spLocks noChangeArrowheads="1"/>
            </p:cNvSpPr>
            <p:nvPr/>
          </p:nvSpPr>
          <p:spPr bwMode="auto">
            <a:xfrm>
              <a:off x="2736" y="3936"/>
              <a:ext cx="100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400" b="1" noProof="1"/>
            </a:p>
          </p:txBody>
        </p:sp>
        <p:sp>
          <p:nvSpPr>
            <p:cNvPr id="25624" name="Rectangle 7"/>
            <p:cNvSpPr>
              <a:spLocks noChangeArrowheads="1"/>
            </p:cNvSpPr>
            <p:nvPr/>
          </p:nvSpPr>
          <p:spPr bwMode="auto">
            <a:xfrm>
              <a:off x="1872" y="3936"/>
              <a:ext cx="86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400" b="1" noProof="1"/>
            </a:p>
          </p:txBody>
        </p:sp>
        <p:sp>
          <p:nvSpPr>
            <p:cNvPr id="25625" name="Rectangle 8"/>
            <p:cNvSpPr>
              <a:spLocks noChangeArrowheads="1"/>
            </p:cNvSpPr>
            <p:nvPr/>
          </p:nvSpPr>
          <p:spPr bwMode="auto">
            <a:xfrm>
              <a:off x="1152" y="3936"/>
              <a:ext cx="72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400" b="1" noProof="1"/>
            </a:p>
          </p:txBody>
        </p:sp>
        <p:sp>
          <p:nvSpPr>
            <p:cNvPr id="25626" name="Rectangle 9"/>
            <p:cNvSpPr>
              <a:spLocks noChangeArrowheads="1"/>
            </p:cNvSpPr>
            <p:nvPr/>
          </p:nvSpPr>
          <p:spPr bwMode="auto">
            <a:xfrm>
              <a:off x="4850" y="3600"/>
              <a:ext cx="91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400" b="1" noProof="1"/>
            </a:p>
          </p:txBody>
        </p:sp>
        <p:sp>
          <p:nvSpPr>
            <p:cNvPr id="25627" name="Rectangle 10"/>
            <p:cNvSpPr>
              <a:spLocks noChangeArrowheads="1"/>
            </p:cNvSpPr>
            <p:nvPr/>
          </p:nvSpPr>
          <p:spPr bwMode="auto">
            <a:xfrm>
              <a:off x="3744" y="3600"/>
              <a:ext cx="110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400" b="1" noProof="1"/>
            </a:p>
          </p:txBody>
        </p:sp>
        <p:sp>
          <p:nvSpPr>
            <p:cNvPr id="25628" name="Rectangle 11"/>
            <p:cNvSpPr>
              <a:spLocks noChangeArrowheads="1"/>
            </p:cNvSpPr>
            <p:nvPr/>
          </p:nvSpPr>
          <p:spPr bwMode="auto">
            <a:xfrm>
              <a:off x="2736" y="3600"/>
              <a:ext cx="100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400" b="1" noProof="1"/>
            </a:p>
          </p:txBody>
        </p:sp>
        <p:sp>
          <p:nvSpPr>
            <p:cNvPr id="25629" name="Rectangle 12"/>
            <p:cNvSpPr>
              <a:spLocks noChangeArrowheads="1"/>
            </p:cNvSpPr>
            <p:nvPr/>
          </p:nvSpPr>
          <p:spPr bwMode="auto">
            <a:xfrm>
              <a:off x="1872" y="3600"/>
              <a:ext cx="86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400" b="1" noProof="1"/>
            </a:p>
          </p:txBody>
        </p:sp>
        <p:sp>
          <p:nvSpPr>
            <p:cNvPr id="25630" name="Rectangle 13"/>
            <p:cNvSpPr>
              <a:spLocks noChangeArrowheads="1"/>
            </p:cNvSpPr>
            <p:nvPr/>
          </p:nvSpPr>
          <p:spPr bwMode="auto">
            <a:xfrm>
              <a:off x="1152" y="3600"/>
              <a:ext cx="72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400" b="1" noProof="1"/>
            </a:p>
          </p:txBody>
        </p:sp>
        <p:sp>
          <p:nvSpPr>
            <p:cNvPr id="25631" name="Rectangle 14"/>
            <p:cNvSpPr>
              <a:spLocks noChangeArrowheads="1"/>
            </p:cNvSpPr>
            <p:nvPr/>
          </p:nvSpPr>
          <p:spPr bwMode="auto">
            <a:xfrm>
              <a:off x="4850" y="3265"/>
              <a:ext cx="910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400" b="1" noProof="1"/>
            </a:p>
          </p:txBody>
        </p:sp>
        <p:sp>
          <p:nvSpPr>
            <p:cNvPr id="25632" name="Rectangle 15"/>
            <p:cNvSpPr>
              <a:spLocks noChangeArrowheads="1"/>
            </p:cNvSpPr>
            <p:nvPr/>
          </p:nvSpPr>
          <p:spPr bwMode="auto">
            <a:xfrm>
              <a:off x="3744" y="3265"/>
              <a:ext cx="1106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400" b="1" noProof="1"/>
            </a:p>
          </p:txBody>
        </p:sp>
        <p:sp>
          <p:nvSpPr>
            <p:cNvPr id="25633" name="Rectangle 16"/>
            <p:cNvSpPr>
              <a:spLocks noChangeArrowheads="1"/>
            </p:cNvSpPr>
            <p:nvPr/>
          </p:nvSpPr>
          <p:spPr bwMode="auto">
            <a:xfrm>
              <a:off x="2736" y="3265"/>
              <a:ext cx="1008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400" b="1" noProof="1"/>
            </a:p>
          </p:txBody>
        </p:sp>
        <p:sp>
          <p:nvSpPr>
            <p:cNvPr id="25634" name="Rectangle 17"/>
            <p:cNvSpPr>
              <a:spLocks noChangeArrowheads="1"/>
            </p:cNvSpPr>
            <p:nvPr/>
          </p:nvSpPr>
          <p:spPr bwMode="auto">
            <a:xfrm>
              <a:off x="1872" y="3265"/>
              <a:ext cx="864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400" b="1" noProof="1"/>
            </a:p>
          </p:txBody>
        </p:sp>
        <p:sp>
          <p:nvSpPr>
            <p:cNvPr id="25635" name="Rectangle 18"/>
            <p:cNvSpPr>
              <a:spLocks noChangeArrowheads="1"/>
            </p:cNvSpPr>
            <p:nvPr/>
          </p:nvSpPr>
          <p:spPr bwMode="auto">
            <a:xfrm>
              <a:off x="1152" y="3265"/>
              <a:ext cx="720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400" b="1" noProof="1"/>
            </a:p>
          </p:txBody>
        </p:sp>
        <p:sp>
          <p:nvSpPr>
            <p:cNvPr id="25636" name="Rectangle 19"/>
            <p:cNvSpPr>
              <a:spLocks noChangeArrowheads="1"/>
            </p:cNvSpPr>
            <p:nvPr/>
          </p:nvSpPr>
          <p:spPr bwMode="auto">
            <a:xfrm>
              <a:off x="4850" y="2929"/>
              <a:ext cx="91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400" b="1" noProof="1"/>
            </a:p>
          </p:txBody>
        </p:sp>
        <p:sp>
          <p:nvSpPr>
            <p:cNvPr id="25637" name="Rectangle 20"/>
            <p:cNvSpPr>
              <a:spLocks noChangeArrowheads="1"/>
            </p:cNvSpPr>
            <p:nvPr/>
          </p:nvSpPr>
          <p:spPr bwMode="auto">
            <a:xfrm>
              <a:off x="3744" y="2929"/>
              <a:ext cx="110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400" b="1" noProof="1"/>
            </a:p>
          </p:txBody>
        </p:sp>
        <p:sp>
          <p:nvSpPr>
            <p:cNvPr id="25638" name="Rectangle 21"/>
            <p:cNvSpPr>
              <a:spLocks noChangeArrowheads="1"/>
            </p:cNvSpPr>
            <p:nvPr/>
          </p:nvSpPr>
          <p:spPr bwMode="auto">
            <a:xfrm>
              <a:off x="2736" y="2929"/>
              <a:ext cx="100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400" b="1" noProof="1"/>
            </a:p>
          </p:txBody>
        </p:sp>
        <p:sp>
          <p:nvSpPr>
            <p:cNvPr id="25639" name="Rectangle 22"/>
            <p:cNvSpPr>
              <a:spLocks noChangeArrowheads="1"/>
            </p:cNvSpPr>
            <p:nvPr/>
          </p:nvSpPr>
          <p:spPr bwMode="auto">
            <a:xfrm>
              <a:off x="1872" y="2929"/>
              <a:ext cx="86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400" b="1" noProof="1"/>
            </a:p>
          </p:txBody>
        </p:sp>
        <p:sp>
          <p:nvSpPr>
            <p:cNvPr id="25640" name="Rectangle 23"/>
            <p:cNvSpPr>
              <a:spLocks noChangeArrowheads="1"/>
            </p:cNvSpPr>
            <p:nvPr/>
          </p:nvSpPr>
          <p:spPr bwMode="auto">
            <a:xfrm>
              <a:off x="1152" y="2929"/>
              <a:ext cx="72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400" b="1" noProof="1"/>
            </a:p>
          </p:txBody>
        </p:sp>
        <p:sp>
          <p:nvSpPr>
            <p:cNvPr id="25641" name="Rectangle 24"/>
            <p:cNvSpPr>
              <a:spLocks noChangeArrowheads="1"/>
            </p:cNvSpPr>
            <p:nvPr/>
          </p:nvSpPr>
          <p:spPr bwMode="auto">
            <a:xfrm>
              <a:off x="4850" y="2593"/>
              <a:ext cx="91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400" b="1" noProof="1"/>
            </a:p>
          </p:txBody>
        </p:sp>
        <p:sp>
          <p:nvSpPr>
            <p:cNvPr id="25642" name="Rectangle 25"/>
            <p:cNvSpPr>
              <a:spLocks noChangeArrowheads="1"/>
            </p:cNvSpPr>
            <p:nvPr/>
          </p:nvSpPr>
          <p:spPr bwMode="auto">
            <a:xfrm>
              <a:off x="3744" y="2593"/>
              <a:ext cx="110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400" b="1" noProof="1"/>
            </a:p>
          </p:txBody>
        </p:sp>
        <p:sp>
          <p:nvSpPr>
            <p:cNvPr id="25643" name="Rectangle 26"/>
            <p:cNvSpPr>
              <a:spLocks noChangeArrowheads="1"/>
            </p:cNvSpPr>
            <p:nvPr/>
          </p:nvSpPr>
          <p:spPr bwMode="auto">
            <a:xfrm>
              <a:off x="2736" y="2593"/>
              <a:ext cx="100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400" b="1" noProof="1"/>
            </a:p>
          </p:txBody>
        </p:sp>
        <p:sp>
          <p:nvSpPr>
            <p:cNvPr id="25644" name="Rectangle 27"/>
            <p:cNvSpPr>
              <a:spLocks noChangeArrowheads="1"/>
            </p:cNvSpPr>
            <p:nvPr/>
          </p:nvSpPr>
          <p:spPr bwMode="auto">
            <a:xfrm>
              <a:off x="1872" y="2593"/>
              <a:ext cx="86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400" b="1" noProof="1"/>
            </a:p>
          </p:txBody>
        </p:sp>
        <p:sp>
          <p:nvSpPr>
            <p:cNvPr id="25645" name="Rectangle 28"/>
            <p:cNvSpPr>
              <a:spLocks noChangeArrowheads="1"/>
            </p:cNvSpPr>
            <p:nvPr/>
          </p:nvSpPr>
          <p:spPr bwMode="auto">
            <a:xfrm>
              <a:off x="1152" y="2593"/>
              <a:ext cx="72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400" b="1" noProof="1"/>
            </a:p>
          </p:txBody>
        </p:sp>
        <p:sp>
          <p:nvSpPr>
            <p:cNvPr id="25646" name="Line 29"/>
            <p:cNvSpPr>
              <a:spLocks noChangeShapeType="1"/>
            </p:cNvSpPr>
            <p:nvPr/>
          </p:nvSpPr>
          <p:spPr bwMode="auto">
            <a:xfrm>
              <a:off x="1152" y="2593"/>
              <a:ext cx="460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7" name="Line 30"/>
            <p:cNvSpPr>
              <a:spLocks noChangeShapeType="1"/>
            </p:cNvSpPr>
            <p:nvPr/>
          </p:nvSpPr>
          <p:spPr bwMode="auto">
            <a:xfrm>
              <a:off x="1152" y="2929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8" name="Line 31"/>
            <p:cNvSpPr>
              <a:spLocks noChangeShapeType="1"/>
            </p:cNvSpPr>
            <p:nvPr/>
          </p:nvSpPr>
          <p:spPr bwMode="auto">
            <a:xfrm>
              <a:off x="1152" y="3265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9" name="Line 32"/>
            <p:cNvSpPr>
              <a:spLocks noChangeShapeType="1"/>
            </p:cNvSpPr>
            <p:nvPr/>
          </p:nvSpPr>
          <p:spPr bwMode="auto">
            <a:xfrm>
              <a:off x="1152" y="360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0" name="Line 33"/>
            <p:cNvSpPr>
              <a:spLocks noChangeShapeType="1"/>
            </p:cNvSpPr>
            <p:nvPr/>
          </p:nvSpPr>
          <p:spPr bwMode="auto">
            <a:xfrm>
              <a:off x="1152" y="3936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1" name="Line 34"/>
            <p:cNvSpPr>
              <a:spLocks noChangeShapeType="1"/>
            </p:cNvSpPr>
            <p:nvPr/>
          </p:nvSpPr>
          <p:spPr bwMode="auto">
            <a:xfrm>
              <a:off x="1152" y="4272"/>
              <a:ext cx="460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2" name="Line 35"/>
            <p:cNvSpPr>
              <a:spLocks noChangeShapeType="1"/>
            </p:cNvSpPr>
            <p:nvPr/>
          </p:nvSpPr>
          <p:spPr bwMode="auto">
            <a:xfrm>
              <a:off x="1152" y="2593"/>
              <a:ext cx="0" cy="167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3" name="Line 36"/>
            <p:cNvSpPr>
              <a:spLocks noChangeShapeType="1"/>
            </p:cNvSpPr>
            <p:nvPr/>
          </p:nvSpPr>
          <p:spPr bwMode="auto">
            <a:xfrm>
              <a:off x="1872" y="2593"/>
              <a:ext cx="0" cy="16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4" name="Line 37"/>
            <p:cNvSpPr>
              <a:spLocks noChangeShapeType="1"/>
            </p:cNvSpPr>
            <p:nvPr/>
          </p:nvSpPr>
          <p:spPr bwMode="auto">
            <a:xfrm>
              <a:off x="2736" y="2593"/>
              <a:ext cx="0" cy="16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5" name="Line 38"/>
            <p:cNvSpPr>
              <a:spLocks noChangeShapeType="1"/>
            </p:cNvSpPr>
            <p:nvPr/>
          </p:nvSpPr>
          <p:spPr bwMode="auto">
            <a:xfrm>
              <a:off x="3744" y="2593"/>
              <a:ext cx="0" cy="16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6" name="Line 39"/>
            <p:cNvSpPr>
              <a:spLocks noChangeShapeType="1"/>
            </p:cNvSpPr>
            <p:nvPr/>
          </p:nvSpPr>
          <p:spPr bwMode="auto">
            <a:xfrm>
              <a:off x="4850" y="2593"/>
              <a:ext cx="0" cy="16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7" name="Line 40"/>
            <p:cNvSpPr>
              <a:spLocks noChangeShapeType="1"/>
            </p:cNvSpPr>
            <p:nvPr/>
          </p:nvSpPr>
          <p:spPr bwMode="auto">
            <a:xfrm>
              <a:off x="5760" y="2593"/>
              <a:ext cx="0" cy="167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8" name="Line 41"/>
            <p:cNvSpPr>
              <a:spLocks noChangeShapeType="1"/>
            </p:cNvSpPr>
            <p:nvPr/>
          </p:nvSpPr>
          <p:spPr bwMode="auto">
            <a:xfrm>
              <a:off x="1104" y="2592"/>
              <a:ext cx="76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9" name="Oval 42"/>
            <p:cNvSpPr>
              <a:spLocks noChangeArrowheads="1"/>
            </p:cNvSpPr>
            <p:nvPr/>
          </p:nvSpPr>
          <p:spPr bwMode="auto">
            <a:xfrm>
              <a:off x="1248" y="2761"/>
              <a:ext cx="117" cy="119"/>
            </a:xfrm>
            <a:prstGeom prst="ellipse">
              <a:avLst/>
            </a:prstGeom>
            <a:solidFill>
              <a:srgbClr val="FFFFFF"/>
            </a:solidFill>
            <a:ln w="2857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b="1"/>
            </a:p>
          </p:txBody>
        </p:sp>
        <p:sp>
          <p:nvSpPr>
            <p:cNvPr id="25660" name="Line 43"/>
            <p:cNvSpPr>
              <a:spLocks noChangeShapeType="1"/>
            </p:cNvSpPr>
            <p:nvPr/>
          </p:nvSpPr>
          <p:spPr bwMode="auto">
            <a:xfrm flipV="1">
              <a:off x="1355" y="2729"/>
              <a:ext cx="85" cy="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44"/>
            <p:cNvGrpSpPr>
              <a:grpSpLocks/>
            </p:cNvGrpSpPr>
            <p:nvPr/>
          </p:nvGrpSpPr>
          <p:grpSpPr bwMode="auto">
            <a:xfrm>
              <a:off x="1632" y="2616"/>
              <a:ext cx="101" cy="168"/>
              <a:chOff x="1632" y="2616"/>
              <a:chExt cx="101" cy="168"/>
            </a:xfrm>
          </p:grpSpPr>
          <p:sp>
            <p:nvSpPr>
              <p:cNvPr id="25702" name="Oval 45"/>
              <p:cNvSpPr>
                <a:spLocks noChangeArrowheads="1"/>
              </p:cNvSpPr>
              <p:nvPr/>
            </p:nvSpPr>
            <p:spPr bwMode="auto">
              <a:xfrm>
                <a:off x="1632" y="2616"/>
                <a:ext cx="99" cy="92"/>
              </a:xfrm>
              <a:prstGeom prst="ellipse">
                <a:avLst/>
              </a:prstGeom>
              <a:solidFill>
                <a:srgbClr val="FFFFFF"/>
              </a:solidFill>
              <a:ln w="2857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b="1"/>
              </a:p>
            </p:txBody>
          </p:sp>
          <p:sp>
            <p:nvSpPr>
              <p:cNvPr id="25703" name="Line 46"/>
              <p:cNvSpPr>
                <a:spLocks noChangeShapeType="1"/>
              </p:cNvSpPr>
              <p:nvPr/>
            </p:nvSpPr>
            <p:spPr bwMode="auto">
              <a:xfrm>
                <a:off x="1683" y="2708"/>
                <a:ext cx="0" cy="76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4" name="Line 47"/>
              <p:cNvSpPr>
                <a:spLocks noChangeShapeType="1"/>
              </p:cNvSpPr>
              <p:nvPr/>
            </p:nvSpPr>
            <p:spPr bwMode="auto">
              <a:xfrm>
                <a:off x="1634" y="2742"/>
                <a:ext cx="99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62" name="Text Box 48"/>
            <p:cNvSpPr txBox="1">
              <a:spLocks noChangeArrowheads="1"/>
            </p:cNvSpPr>
            <p:nvPr/>
          </p:nvSpPr>
          <p:spPr bwMode="auto">
            <a:xfrm>
              <a:off x="2112" y="2670"/>
              <a:ext cx="3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/>
                <a:t>AB</a:t>
              </a:r>
            </a:p>
          </p:txBody>
        </p:sp>
        <p:sp>
          <p:nvSpPr>
            <p:cNvPr id="25663" name="Text Box 49"/>
            <p:cNvSpPr txBox="1">
              <a:spLocks noChangeArrowheads="1"/>
            </p:cNvSpPr>
            <p:nvPr/>
          </p:nvSpPr>
          <p:spPr bwMode="auto">
            <a:xfrm>
              <a:off x="3120" y="2622"/>
              <a:ext cx="3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/>
                <a:t>Ab</a:t>
              </a:r>
            </a:p>
          </p:txBody>
        </p:sp>
        <p:sp>
          <p:nvSpPr>
            <p:cNvPr id="25664" name="Text Box 50"/>
            <p:cNvSpPr txBox="1">
              <a:spLocks noChangeArrowheads="1"/>
            </p:cNvSpPr>
            <p:nvPr/>
          </p:nvSpPr>
          <p:spPr bwMode="auto">
            <a:xfrm>
              <a:off x="4032" y="2622"/>
              <a:ext cx="3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/>
                <a:t>aB</a:t>
              </a:r>
            </a:p>
          </p:txBody>
        </p:sp>
        <p:sp>
          <p:nvSpPr>
            <p:cNvPr id="25665" name="Text Box 51"/>
            <p:cNvSpPr txBox="1">
              <a:spLocks noChangeArrowheads="1"/>
            </p:cNvSpPr>
            <p:nvPr/>
          </p:nvSpPr>
          <p:spPr bwMode="auto">
            <a:xfrm>
              <a:off x="4992" y="2622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/>
                <a:t>ab</a:t>
              </a:r>
            </a:p>
          </p:txBody>
        </p:sp>
        <p:sp>
          <p:nvSpPr>
            <p:cNvPr id="25666" name="Text Box 52"/>
            <p:cNvSpPr txBox="1">
              <a:spLocks noChangeArrowheads="1"/>
            </p:cNvSpPr>
            <p:nvPr/>
          </p:nvSpPr>
          <p:spPr bwMode="auto">
            <a:xfrm>
              <a:off x="1296" y="2958"/>
              <a:ext cx="3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/>
                <a:t>AB</a:t>
              </a:r>
            </a:p>
          </p:txBody>
        </p:sp>
        <p:sp>
          <p:nvSpPr>
            <p:cNvPr id="25667" name="Text Box 53"/>
            <p:cNvSpPr txBox="1">
              <a:spLocks noChangeArrowheads="1"/>
            </p:cNvSpPr>
            <p:nvPr/>
          </p:nvSpPr>
          <p:spPr bwMode="auto">
            <a:xfrm>
              <a:off x="1296" y="3294"/>
              <a:ext cx="3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/>
                <a:t>Ab</a:t>
              </a:r>
            </a:p>
          </p:txBody>
        </p:sp>
        <p:sp>
          <p:nvSpPr>
            <p:cNvPr id="25668" name="Text Box 54"/>
            <p:cNvSpPr txBox="1">
              <a:spLocks noChangeArrowheads="1"/>
            </p:cNvSpPr>
            <p:nvPr/>
          </p:nvSpPr>
          <p:spPr bwMode="auto">
            <a:xfrm>
              <a:off x="1296" y="3630"/>
              <a:ext cx="3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/>
                <a:t>aB</a:t>
              </a:r>
            </a:p>
          </p:txBody>
        </p:sp>
        <p:sp>
          <p:nvSpPr>
            <p:cNvPr id="25669" name="Text Box 55"/>
            <p:cNvSpPr txBox="1">
              <a:spLocks noChangeArrowheads="1"/>
            </p:cNvSpPr>
            <p:nvPr/>
          </p:nvSpPr>
          <p:spPr bwMode="auto">
            <a:xfrm>
              <a:off x="1296" y="3966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/>
                <a:t>ab</a:t>
              </a:r>
            </a:p>
          </p:txBody>
        </p:sp>
        <p:sp>
          <p:nvSpPr>
            <p:cNvPr id="25670" name="Text Box 56"/>
            <p:cNvSpPr txBox="1">
              <a:spLocks noChangeArrowheads="1"/>
            </p:cNvSpPr>
            <p:nvPr/>
          </p:nvSpPr>
          <p:spPr bwMode="auto">
            <a:xfrm>
              <a:off x="1823" y="3342"/>
              <a:ext cx="6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/>
                <a:t>AABb</a:t>
              </a:r>
            </a:p>
          </p:txBody>
        </p:sp>
        <p:sp>
          <p:nvSpPr>
            <p:cNvPr id="25671" name="Text Box 57"/>
            <p:cNvSpPr txBox="1">
              <a:spLocks noChangeArrowheads="1"/>
            </p:cNvSpPr>
            <p:nvPr/>
          </p:nvSpPr>
          <p:spPr bwMode="auto">
            <a:xfrm>
              <a:off x="2784" y="3006"/>
              <a:ext cx="6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/>
                <a:t>AABb</a:t>
              </a:r>
            </a:p>
          </p:txBody>
        </p:sp>
        <p:sp>
          <p:nvSpPr>
            <p:cNvPr id="25672" name="Text Box 58"/>
            <p:cNvSpPr txBox="1">
              <a:spLocks noChangeArrowheads="1"/>
            </p:cNvSpPr>
            <p:nvPr/>
          </p:nvSpPr>
          <p:spPr bwMode="auto">
            <a:xfrm>
              <a:off x="4800" y="2958"/>
              <a:ext cx="58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/>
                <a:t>AaBb</a:t>
              </a:r>
            </a:p>
          </p:txBody>
        </p:sp>
        <p:sp>
          <p:nvSpPr>
            <p:cNvPr id="25673" name="Text Box 59"/>
            <p:cNvSpPr txBox="1">
              <a:spLocks noChangeArrowheads="1"/>
            </p:cNvSpPr>
            <p:nvPr/>
          </p:nvSpPr>
          <p:spPr bwMode="auto">
            <a:xfrm>
              <a:off x="3696" y="2958"/>
              <a:ext cx="60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 err="1"/>
                <a:t>AaBB</a:t>
              </a:r>
              <a:endParaRPr lang="en-US" sz="2400" b="1" dirty="0"/>
            </a:p>
          </p:txBody>
        </p:sp>
        <p:sp>
          <p:nvSpPr>
            <p:cNvPr id="25674" name="Text Box 60"/>
            <p:cNvSpPr txBox="1">
              <a:spLocks noChangeArrowheads="1"/>
            </p:cNvSpPr>
            <p:nvPr/>
          </p:nvSpPr>
          <p:spPr bwMode="auto">
            <a:xfrm>
              <a:off x="1824" y="2960"/>
              <a:ext cx="6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/>
                <a:t>AABB</a:t>
              </a:r>
            </a:p>
          </p:txBody>
        </p:sp>
        <p:sp>
          <p:nvSpPr>
            <p:cNvPr id="25675" name="Text Box 61"/>
            <p:cNvSpPr txBox="1">
              <a:spLocks noChangeArrowheads="1"/>
            </p:cNvSpPr>
            <p:nvPr/>
          </p:nvSpPr>
          <p:spPr bwMode="auto">
            <a:xfrm>
              <a:off x="2784" y="3630"/>
              <a:ext cx="58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/>
                <a:t>AaBb</a:t>
              </a:r>
            </a:p>
          </p:txBody>
        </p:sp>
        <p:sp>
          <p:nvSpPr>
            <p:cNvPr id="25676" name="Text Box 62"/>
            <p:cNvSpPr txBox="1">
              <a:spLocks noChangeArrowheads="1"/>
            </p:cNvSpPr>
            <p:nvPr/>
          </p:nvSpPr>
          <p:spPr bwMode="auto">
            <a:xfrm>
              <a:off x="3696" y="3342"/>
              <a:ext cx="58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/>
                <a:t>AaBb</a:t>
              </a:r>
            </a:p>
          </p:txBody>
        </p:sp>
        <p:sp>
          <p:nvSpPr>
            <p:cNvPr id="25677" name="Text Box 63"/>
            <p:cNvSpPr txBox="1">
              <a:spLocks noChangeArrowheads="1"/>
            </p:cNvSpPr>
            <p:nvPr/>
          </p:nvSpPr>
          <p:spPr bwMode="auto">
            <a:xfrm>
              <a:off x="4800" y="3342"/>
              <a:ext cx="5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/>
                <a:t>Aabb</a:t>
              </a:r>
            </a:p>
          </p:txBody>
        </p:sp>
        <p:sp>
          <p:nvSpPr>
            <p:cNvPr id="25678" name="Text Box 64"/>
            <p:cNvSpPr txBox="1">
              <a:spLocks noChangeArrowheads="1"/>
            </p:cNvSpPr>
            <p:nvPr/>
          </p:nvSpPr>
          <p:spPr bwMode="auto">
            <a:xfrm>
              <a:off x="1810" y="3633"/>
              <a:ext cx="60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/>
                <a:t>AaBB</a:t>
              </a:r>
            </a:p>
          </p:txBody>
        </p:sp>
        <p:sp>
          <p:nvSpPr>
            <p:cNvPr id="25679" name="Text Box 65"/>
            <p:cNvSpPr txBox="1">
              <a:spLocks noChangeArrowheads="1"/>
            </p:cNvSpPr>
            <p:nvPr/>
          </p:nvSpPr>
          <p:spPr bwMode="auto">
            <a:xfrm>
              <a:off x="2728" y="3342"/>
              <a:ext cx="6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/>
                <a:t>AAbb</a:t>
              </a:r>
            </a:p>
          </p:txBody>
        </p:sp>
        <p:sp>
          <p:nvSpPr>
            <p:cNvPr id="25680" name="Text Box 66"/>
            <p:cNvSpPr txBox="1">
              <a:spLocks noChangeArrowheads="1"/>
            </p:cNvSpPr>
            <p:nvPr/>
          </p:nvSpPr>
          <p:spPr bwMode="auto">
            <a:xfrm>
              <a:off x="3696" y="3630"/>
              <a:ext cx="5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/>
                <a:t>aaBB</a:t>
              </a:r>
            </a:p>
          </p:txBody>
        </p:sp>
        <p:sp>
          <p:nvSpPr>
            <p:cNvPr id="25681" name="Text Box 67"/>
            <p:cNvSpPr txBox="1">
              <a:spLocks noChangeArrowheads="1"/>
            </p:cNvSpPr>
            <p:nvPr/>
          </p:nvSpPr>
          <p:spPr bwMode="auto">
            <a:xfrm>
              <a:off x="4800" y="3630"/>
              <a:ext cx="54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/>
                <a:t>aaBb</a:t>
              </a:r>
            </a:p>
          </p:txBody>
        </p:sp>
        <p:sp>
          <p:nvSpPr>
            <p:cNvPr id="25682" name="Text Box 68"/>
            <p:cNvSpPr txBox="1">
              <a:spLocks noChangeArrowheads="1"/>
            </p:cNvSpPr>
            <p:nvPr/>
          </p:nvSpPr>
          <p:spPr bwMode="auto">
            <a:xfrm>
              <a:off x="1824" y="3966"/>
              <a:ext cx="58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/>
                <a:t>AaBb</a:t>
              </a:r>
            </a:p>
          </p:txBody>
        </p:sp>
        <p:sp>
          <p:nvSpPr>
            <p:cNvPr id="25683" name="Text Box 69"/>
            <p:cNvSpPr txBox="1">
              <a:spLocks noChangeArrowheads="1"/>
            </p:cNvSpPr>
            <p:nvPr/>
          </p:nvSpPr>
          <p:spPr bwMode="auto">
            <a:xfrm>
              <a:off x="2832" y="3966"/>
              <a:ext cx="5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/>
                <a:t>Aabb</a:t>
              </a:r>
            </a:p>
          </p:txBody>
        </p:sp>
        <p:sp>
          <p:nvSpPr>
            <p:cNvPr id="25684" name="Text Box 70"/>
            <p:cNvSpPr txBox="1">
              <a:spLocks noChangeArrowheads="1"/>
            </p:cNvSpPr>
            <p:nvPr/>
          </p:nvSpPr>
          <p:spPr bwMode="auto">
            <a:xfrm>
              <a:off x="3696" y="3966"/>
              <a:ext cx="54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/>
                <a:t>aaBb</a:t>
              </a:r>
            </a:p>
          </p:txBody>
        </p:sp>
        <p:sp>
          <p:nvSpPr>
            <p:cNvPr id="25685" name="Text Box 71"/>
            <p:cNvSpPr txBox="1">
              <a:spLocks noChangeArrowheads="1"/>
            </p:cNvSpPr>
            <p:nvPr/>
          </p:nvSpPr>
          <p:spPr bwMode="auto">
            <a:xfrm>
              <a:off x="4800" y="3966"/>
              <a:ext cx="52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/>
                <a:t>aabb</a:t>
              </a:r>
            </a:p>
          </p:txBody>
        </p:sp>
        <p:pic>
          <p:nvPicPr>
            <p:cNvPr id="25686" name="Picture 72" descr="hoatran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76" y="3936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87" name="Picture 73" descr="hoatran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24" y="3600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88" name="Picture 74" descr="hoatran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24" y="3264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89" name="Picture 75" descr="hoatran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72" y="3600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90" name="Picture 76" descr="hoatran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68" y="3984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91" name="Picture 77" descr="hoatran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60" y="3264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92" name="Picture 78" descr="hoatran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08" y="3888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93" name="Picture 79" descr="hoa do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52" y="2972"/>
              <a:ext cx="384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94" name="Picture 80" descr="hoa do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60" y="2976"/>
              <a:ext cx="384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95" name="Picture 81" descr="hoa do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20" y="2976"/>
              <a:ext cx="384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96" name="Picture 82" descr="hoa do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76" y="2976"/>
              <a:ext cx="384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97" name="Picture 83" descr="hoa do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00" y="3312"/>
              <a:ext cx="384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98" name="Picture 84" descr="hoa do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52" y="3648"/>
              <a:ext cx="384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99" name="Picture 85" descr="hoa do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52" y="3936"/>
              <a:ext cx="384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700" name="Picture 86" descr="hoa do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20" y="3264"/>
              <a:ext cx="384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701" name="Picture 87" descr="hoa do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60" y="3648"/>
              <a:ext cx="384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641" name="Text Box 89"/>
          <p:cNvSpPr txBox="1">
            <a:spLocks noChangeArrowheads="1"/>
          </p:cNvSpPr>
          <p:nvPr/>
        </p:nvSpPr>
        <p:spPr bwMode="auto">
          <a:xfrm>
            <a:off x="495300" y="1016000"/>
            <a:ext cx="82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/>
              <a:t>P</a:t>
            </a:r>
            <a:r>
              <a:rPr lang="en-US" sz="2400" b="1" baseline="-25000"/>
              <a:t>TC</a:t>
            </a:r>
            <a:r>
              <a:rPr lang="en-US" sz="2400" b="1"/>
              <a:t>: </a:t>
            </a:r>
          </a:p>
        </p:txBody>
      </p:sp>
      <p:sp>
        <p:nvSpPr>
          <p:cNvPr id="23642" name="Text Box 90"/>
          <p:cNvSpPr txBox="1">
            <a:spLocks noChangeArrowheads="1"/>
          </p:cNvSpPr>
          <p:nvPr/>
        </p:nvSpPr>
        <p:spPr bwMode="auto">
          <a:xfrm>
            <a:off x="531813" y="1441450"/>
            <a:ext cx="612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/>
              <a:t>G</a:t>
            </a:r>
            <a:r>
              <a:rPr lang="en-US" sz="2400" b="1" baseline="-25000"/>
              <a:t>P:</a:t>
            </a:r>
          </a:p>
        </p:txBody>
      </p:sp>
      <p:sp>
        <p:nvSpPr>
          <p:cNvPr id="23643" name="Text Box 91"/>
          <p:cNvSpPr txBox="1">
            <a:spLocks noChangeArrowheads="1"/>
          </p:cNvSpPr>
          <p:nvPr/>
        </p:nvSpPr>
        <p:spPr bwMode="auto">
          <a:xfrm>
            <a:off x="498475" y="1898650"/>
            <a:ext cx="836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cs typeface="Times New Roman" pitchFamily="18" charset="0"/>
              </a:rPr>
              <a:t>F</a:t>
            </a:r>
            <a:r>
              <a:rPr lang="en-US" sz="2400" b="1" baseline="-25000">
                <a:cs typeface="Times New Roman" pitchFamily="18" charset="0"/>
              </a:rPr>
              <a:t>1</a:t>
            </a:r>
            <a:r>
              <a:rPr lang="en-US" sz="2400" b="1">
                <a:cs typeface="Times New Roman" pitchFamily="18" charset="0"/>
              </a:rPr>
              <a:t>:</a:t>
            </a:r>
            <a:r>
              <a:rPr lang="en-US" sz="2400" b="1"/>
              <a:t> </a:t>
            </a:r>
          </a:p>
        </p:txBody>
      </p:sp>
      <p:sp>
        <p:nvSpPr>
          <p:cNvPr id="23644" name="Text Box 92"/>
          <p:cNvSpPr txBox="1">
            <a:spLocks noChangeArrowheads="1"/>
          </p:cNvSpPr>
          <p:nvPr/>
        </p:nvSpPr>
        <p:spPr bwMode="auto">
          <a:xfrm>
            <a:off x="1292225" y="1905000"/>
            <a:ext cx="4598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AaBb                   -&gt;F</a:t>
            </a:r>
            <a:r>
              <a:rPr lang="en-US" sz="2400" b="1" baseline="-25000"/>
              <a:t>1</a:t>
            </a:r>
            <a:r>
              <a:rPr lang="en-US" sz="2400" b="1"/>
              <a:t> tự thụ phấn</a:t>
            </a:r>
          </a:p>
        </p:txBody>
      </p:sp>
      <p:sp>
        <p:nvSpPr>
          <p:cNvPr id="23645" name="Text Box 93"/>
          <p:cNvSpPr txBox="1">
            <a:spLocks noChangeArrowheads="1"/>
          </p:cNvSpPr>
          <p:nvPr/>
        </p:nvSpPr>
        <p:spPr bwMode="auto">
          <a:xfrm>
            <a:off x="4454525" y="933450"/>
            <a:ext cx="971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aaBB</a:t>
            </a:r>
          </a:p>
        </p:txBody>
      </p:sp>
      <p:sp>
        <p:nvSpPr>
          <p:cNvPr id="23646" name="Text Box 94"/>
          <p:cNvSpPr txBox="1">
            <a:spLocks noChangeArrowheads="1"/>
          </p:cNvSpPr>
          <p:nvPr/>
        </p:nvSpPr>
        <p:spPr bwMode="auto">
          <a:xfrm>
            <a:off x="3716338" y="93345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X</a:t>
            </a:r>
          </a:p>
        </p:txBody>
      </p:sp>
      <p:sp>
        <p:nvSpPr>
          <p:cNvPr id="23647" name="Text Box 95"/>
          <p:cNvSpPr txBox="1">
            <a:spLocks noChangeArrowheads="1"/>
          </p:cNvSpPr>
          <p:nvPr/>
        </p:nvSpPr>
        <p:spPr bwMode="auto">
          <a:xfrm>
            <a:off x="4649788" y="1414463"/>
            <a:ext cx="749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aB</a:t>
            </a:r>
          </a:p>
        </p:txBody>
      </p:sp>
      <p:sp>
        <p:nvSpPr>
          <p:cNvPr id="23648" name="Text Box 96"/>
          <p:cNvSpPr txBox="1">
            <a:spLocks noChangeArrowheads="1"/>
          </p:cNvSpPr>
          <p:nvPr/>
        </p:nvSpPr>
        <p:spPr bwMode="auto">
          <a:xfrm>
            <a:off x="1549400" y="1016000"/>
            <a:ext cx="96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AAbb</a:t>
            </a:r>
          </a:p>
        </p:txBody>
      </p:sp>
      <p:pic>
        <p:nvPicPr>
          <p:cNvPr id="23649" name="Picture 97" descr="hoatra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54650" y="1028700"/>
            <a:ext cx="7620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50" name="Picture 98" descr="hoa d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92375" y="1814513"/>
            <a:ext cx="6858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51" name="Picture 99" descr="hoatra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9050" y="1022350"/>
            <a:ext cx="7620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658" name="Rectangle 106"/>
          <p:cNvSpPr>
            <a:spLocks noChangeArrowheads="1"/>
          </p:cNvSpPr>
          <p:nvPr/>
        </p:nvSpPr>
        <p:spPr bwMode="auto">
          <a:xfrm>
            <a:off x="1574800" y="1517650"/>
            <a:ext cx="914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Ab</a:t>
            </a:r>
          </a:p>
        </p:txBody>
      </p:sp>
      <p:sp>
        <p:nvSpPr>
          <p:cNvPr id="23659" name="Text Box 107"/>
          <p:cNvSpPr txBox="1">
            <a:spLocks noChangeArrowheads="1"/>
          </p:cNvSpPr>
          <p:nvPr/>
        </p:nvSpPr>
        <p:spPr bwMode="auto">
          <a:xfrm>
            <a:off x="369888" y="5537200"/>
            <a:ext cx="64071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F</a:t>
            </a:r>
            <a:r>
              <a:rPr lang="en-US" b="1" baseline="-25000"/>
              <a:t>2</a:t>
            </a:r>
            <a:r>
              <a:rPr lang="en-US" b="1"/>
              <a:t>  TL KH:     9 A-B-     (Hoa đỏ), </a:t>
            </a:r>
          </a:p>
          <a:p>
            <a:r>
              <a:rPr lang="en-US" b="1"/>
              <a:t>                        3 A-bb</a:t>
            </a:r>
          </a:p>
          <a:p>
            <a:r>
              <a:rPr lang="en-US" b="1"/>
              <a:t>                        3 aaB-      7 (Hoatrắng).</a:t>
            </a:r>
          </a:p>
          <a:p>
            <a:r>
              <a:rPr lang="en-US" b="1"/>
              <a:t>                        1 aabb</a:t>
            </a:r>
          </a:p>
          <a:p>
            <a:pPr>
              <a:spcBef>
                <a:spcPct val="50000"/>
              </a:spcBef>
            </a:pPr>
            <a:endParaRPr lang="en-US" sz="2400" b="1"/>
          </a:p>
        </p:txBody>
      </p:sp>
      <p:sp>
        <p:nvSpPr>
          <p:cNvPr id="23661" name="Rectangle 109"/>
          <p:cNvSpPr>
            <a:spLocks noChangeArrowheads="1"/>
          </p:cNvSpPr>
          <p:nvPr/>
        </p:nvSpPr>
        <p:spPr bwMode="auto">
          <a:xfrm>
            <a:off x="658813" y="558800"/>
            <a:ext cx="1066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err="1"/>
              <a:t>Sơ</a:t>
            </a:r>
            <a:r>
              <a:rPr lang="en-US" sz="2400" b="1" dirty="0"/>
              <a:t> </a:t>
            </a:r>
            <a:r>
              <a:rPr lang="en-US" sz="2400" b="1" dirty="0" err="1"/>
              <a:t>đồ</a:t>
            </a:r>
            <a:r>
              <a:rPr lang="en-US" sz="2400" b="1" dirty="0"/>
              <a:t> </a:t>
            </a:r>
            <a:r>
              <a:rPr lang="en-US" sz="2400" b="1" dirty="0" err="1"/>
              <a:t>lai</a:t>
            </a:r>
            <a:endParaRPr lang="en-US" sz="2400" b="1" dirty="0"/>
          </a:p>
        </p:txBody>
      </p:sp>
      <p:sp>
        <p:nvSpPr>
          <p:cNvPr id="8298" name="AutoShape 106"/>
          <p:cNvSpPr>
            <a:spLocks/>
          </p:cNvSpPr>
          <p:nvPr/>
        </p:nvSpPr>
        <p:spPr bwMode="auto">
          <a:xfrm>
            <a:off x="2587625" y="5867400"/>
            <a:ext cx="47625" cy="749300"/>
          </a:xfrm>
          <a:prstGeom prst="rightBrace">
            <a:avLst>
              <a:gd name="adj1" fmla="val 12411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85725" y="20782"/>
            <a:ext cx="4648200" cy="55399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I. TƯƠNG TÁC GEN</a:t>
            </a:r>
          </a:p>
        </p:txBody>
      </p:sp>
      <p:sp>
        <p:nvSpPr>
          <p:cNvPr id="105" name="Text Box 5"/>
          <p:cNvSpPr txBox="1">
            <a:spLocks noChangeArrowheads="1"/>
          </p:cNvSpPr>
          <p:nvPr/>
        </p:nvSpPr>
        <p:spPr bwMode="auto">
          <a:xfrm>
            <a:off x="6476999" y="1"/>
            <a:ext cx="2667001" cy="25545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Qui </a:t>
            </a:r>
            <a:r>
              <a:rPr lang="en-US" sz="2000" b="1" dirty="0" err="1">
                <a:solidFill>
                  <a:srgbClr val="FF0000"/>
                </a:solidFill>
              </a:rPr>
              <a:t>ước</a:t>
            </a:r>
            <a:r>
              <a:rPr lang="en-US" sz="2000" b="1" dirty="0">
                <a:solidFill>
                  <a:srgbClr val="FF0000"/>
                </a:solidFill>
              </a:rPr>
              <a:t> gen</a:t>
            </a:r>
          </a:p>
          <a:p>
            <a:r>
              <a:rPr lang="en-US" sz="2000" b="1" dirty="0"/>
              <a:t>  - Qui </a:t>
            </a:r>
            <a:r>
              <a:rPr lang="en-US" sz="2000" b="1" dirty="0" err="1"/>
              <a:t>ước</a:t>
            </a:r>
            <a:r>
              <a:rPr lang="en-US" sz="2000" b="1" dirty="0"/>
              <a:t>:</a:t>
            </a:r>
          </a:p>
          <a:p>
            <a:r>
              <a:rPr lang="en-US" sz="2000" b="1" dirty="0"/>
              <a:t>    + A-B-:          </a:t>
            </a:r>
            <a:r>
              <a:rPr lang="en-US" sz="2000" b="1" dirty="0" err="1"/>
              <a:t>hoa</a:t>
            </a:r>
            <a:r>
              <a:rPr lang="en-US" sz="2000" b="1" dirty="0"/>
              <a:t> </a:t>
            </a:r>
            <a:r>
              <a:rPr lang="en-US" sz="2000" b="1" dirty="0" err="1"/>
              <a:t>đỏ</a:t>
            </a:r>
            <a:r>
              <a:rPr lang="en-US" sz="2000" b="1" dirty="0"/>
              <a:t>.</a:t>
            </a:r>
          </a:p>
          <a:p>
            <a:r>
              <a:rPr lang="en-US" sz="2000" b="1" dirty="0"/>
              <a:t>    + A-bb:      </a:t>
            </a:r>
          </a:p>
          <a:p>
            <a:r>
              <a:rPr lang="en-US" sz="2000" b="1" dirty="0"/>
              <a:t>    + </a:t>
            </a:r>
            <a:r>
              <a:rPr lang="en-US" sz="2000" b="1" dirty="0" err="1"/>
              <a:t>aaB</a:t>
            </a:r>
            <a:r>
              <a:rPr lang="en-US" sz="2000" b="1" dirty="0"/>
              <a:t>-        </a:t>
            </a:r>
            <a:r>
              <a:rPr lang="en-US" sz="2000" b="1" dirty="0" err="1"/>
              <a:t>hoa</a:t>
            </a:r>
            <a:r>
              <a:rPr lang="en-US" sz="2000" b="1" dirty="0"/>
              <a:t> </a:t>
            </a:r>
            <a:r>
              <a:rPr lang="en-US" sz="2000" b="1" dirty="0" err="1"/>
              <a:t>trắng</a:t>
            </a:r>
            <a:r>
              <a:rPr lang="en-US" sz="2000" b="1" dirty="0"/>
              <a:t>.</a:t>
            </a:r>
          </a:p>
          <a:p>
            <a:r>
              <a:rPr lang="en-US" sz="2000" b="1" dirty="0"/>
              <a:t>    + </a:t>
            </a:r>
            <a:r>
              <a:rPr lang="en-US" sz="2000" b="1" dirty="0" err="1"/>
              <a:t>aabb</a:t>
            </a:r>
            <a:r>
              <a:rPr lang="en-US" sz="2000" b="1" dirty="0"/>
              <a:t>:</a:t>
            </a:r>
          </a:p>
          <a:p>
            <a:r>
              <a:rPr lang="en-US" sz="2000" b="1" dirty="0"/>
              <a:t>                               </a:t>
            </a:r>
          </a:p>
          <a:p>
            <a:endParaRPr lang="en-US" sz="2000" b="1" dirty="0"/>
          </a:p>
        </p:txBody>
      </p:sp>
      <p:sp>
        <p:nvSpPr>
          <p:cNvPr id="107" name="AutoShape 7"/>
          <p:cNvSpPr>
            <a:spLocks/>
          </p:cNvSpPr>
          <p:nvPr/>
        </p:nvSpPr>
        <p:spPr bwMode="auto">
          <a:xfrm>
            <a:off x="7543800" y="990600"/>
            <a:ext cx="304800" cy="914400"/>
          </a:xfrm>
          <a:prstGeom prst="rightBrace">
            <a:avLst>
              <a:gd name="adj1" fmla="val 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3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3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3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3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3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3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3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3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3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3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8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9" grpId="0"/>
      <p:bldP spid="829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76200" y="87313"/>
            <a:ext cx="9067800" cy="430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2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BÀI 10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  TƯƠNG TÁC GEN VÀ TÁC ĐỘNG ĐA HIỆU CỦA GEN</a:t>
            </a:r>
          </a:p>
        </p:txBody>
      </p:sp>
      <p:sp>
        <p:nvSpPr>
          <p:cNvPr id="12291" name="Line 4"/>
          <p:cNvSpPr>
            <a:spLocks noChangeShapeType="1"/>
          </p:cNvSpPr>
          <p:nvPr/>
        </p:nvSpPr>
        <p:spPr bwMode="auto">
          <a:xfrm>
            <a:off x="0" y="500063"/>
            <a:ext cx="9144000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3338" y="527050"/>
            <a:ext cx="28162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nl-NL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nl-NL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nl-NL" sz="22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TƯƠNG TÁC GEN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52400" y="833438"/>
            <a:ext cx="31242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nl-NL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 </a:t>
            </a:r>
            <a:r>
              <a:rPr lang="nl-NL" sz="22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Tương tác bổ sung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nl-NL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a. Thí nghiệm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52400" y="1676400"/>
            <a:ext cx="297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b. Nhận xét- giải thích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152400" y="2133600"/>
            <a:ext cx="251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nl-NL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Viết sơ đồ lai:</a:t>
            </a: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838200" y="2819400"/>
            <a:ext cx="67056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r>
              <a:rPr lang="en-US" sz="2400" b="1" baseline="-25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Hoa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trắng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AAbb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 x 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Hoa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trắng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aaBB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F1:		   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AaBb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(100%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hoa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đỏ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F1 x F1:     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AaBb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x         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AaBb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F2:              9A</a:t>
            </a:r>
            <a:r>
              <a:rPr lang="en-US" sz="240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</a:t>
            </a:r>
            <a:r>
              <a:rPr lang="en-US" sz="240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3A</a:t>
            </a:r>
            <a:r>
              <a:rPr lang="en-US" sz="240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bb: 3aaB</a:t>
            </a:r>
            <a:r>
              <a:rPr lang="en-US" sz="2400" b="1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: 1aabb</a:t>
            </a:r>
          </a:p>
        </p:txBody>
      </p:sp>
      <p:sp>
        <p:nvSpPr>
          <p:cNvPr id="62474" name="AutoShape 10"/>
          <p:cNvSpPr>
            <a:spLocks/>
          </p:cNvSpPr>
          <p:nvPr/>
        </p:nvSpPr>
        <p:spPr bwMode="auto">
          <a:xfrm rot="-5400000">
            <a:off x="2552700" y="4686300"/>
            <a:ext cx="152400" cy="838200"/>
          </a:xfrm>
          <a:prstGeom prst="leftBrace">
            <a:avLst>
              <a:gd name="adj1" fmla="val 45833"/>
              <a:gd name="adj2" fmla="val 5729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US" sz="1800">
              <a:latin typeface="Arial" charset="0"/>
            </a:endParaRPr>
          </a:p>
        </p:txBody>
      </p:sp>
      <p:sp>
        <p:nvSpPr>
          <p:cNvPr id="62475" name="AutoShape 11"/>
          <p:cNvSpPr>
            <a:spLocks/>
          </p:cNvSpPr>
          <p:nvPr/>
        </p:nvSpPr>
        <p:spPr bwMode="auto">
          <a:xfrm rot="-5400000">
            <a:off x="4724400" y="3733800"/>
            <a:ext cx="152400" cy="2590800"/>
          </a:xfrm>
          <a:prstGeom prst="leftBrace">
            <a:avLst>
              <a:gd name="adj1" fmla="val 98301"/>
              <a:gd name="adj2" fmla="val 4944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US" sz="1800">
              <a:latin typeface="Arial" charset="0"/>
            </a:endParaRPr>
          </a:p>
        </p:txBody>
      </p:sp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1981200" y="5162550"/>
            <a:ext cx="129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9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đỏ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2477" name="Text Box 13"/>
          <p:cNvSpPr txBox="1">
            <a:spLocks noChangeArrowheads="1"/>
          </p:cNvSpPr>
          <p:nvPr/>
        </p:nvSpPr>
        <p:spPr bwMode="auto">
          <a:xfrm>
            <a:off x="3962400" y="5257800"/>
            <a:ext cx="182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7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trắng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4343400" y="762000"/>
            <a:ext cx="4495800" cy="1570038"/>
          </a:xfrm>
          <a:prstGeom prst="rect">
            <a:avLst/>
          </a:prstGeom>
          <a:noFill/>
          <a:ln w="19050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Tương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tác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bổ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sung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kiểu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tác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động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qua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lại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hay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nhiều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gen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không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alen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b="1" u="sng" dirty="0" err="1">
                <a:solidFill>
                  <a:srgbClr val="FF0000"/>
                </a:solidFill>
              </a:rPr>
              <a:t>làm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xuất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hiện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một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tính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trạng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mới</a:t>
            </a:r>
            <a:r>
              <a:rPr lang="en-US" sz="2400" b="1" u="sng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2480" name="Line 16"/>
          <p:cNvSpPr>
            <a:spLocks noChangeShapeType="1"/>
          </p:cNvSpPr>
          <p:nvPr/>
        </p:nvSpPr>
        <p:spPr bwMode="auto">
          <a:xfrm>
            <a:off x="3103563" y="1143000"/>
            <a:ext cx="11430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Cloud 14"/>
          <p:cNvSpPr/>
          <p:nvPr/>
        </p:nvSpPr>
        <p:spPr>
          <a:xfrm>
            <a:off x="5857875" y="2743200"/>
            <a:ext cx="3286125" cy="2438400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sung?</a:t>
            </a:r>
          </a:p>
        </p:txBody>
      </p:sp>
      <p:sp>
        <p:nvSpPr>
          <p:cNvPr id="16" name="Content Placeholder 4"/>
          <p:cNvSpPr txBox="1">
            <a:spLocks noChangeArrowheads="1"/>
          </p:cNvSpPr>
          <p:nvPr/>
        </p:nvSpPr>
        <p:spPr bwMode="auto">
          <a:xfrm>
            <a:off x="228600" y="5257800"/>
            <a:ext cx="8915400" cy="20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spcBef>
                <a:spcPct val="20000"/>
              </a:spcBef>
            </a:pPr>
            <a:r>
              <a:rPr lang="nl-NL" sz="2400" b="1" dirty="0">
                <a:solidFill>
                  <a:srgbClr val="C00000"/>
                </a:solidFill>
                <a:cs typeface="Times New Roman" pitchFamily="18" charset="0"/>
              </a:rPr>
              <a:t>c. Khái niệm: </a:t>
            </a:r>
          </a:p>
          <a:p>
            <a:pPr algn="just" eaLnBrk="0" hangingPunct="0">
              <a:spcBef>
                <a:spcPct val="20000"/>
              </a:spcBef>
            </a:pPr>
            <a:r>
              <a:rPr lang="nl-NL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Tương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tác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bổ</a:t>
            </a:r>
            <a:r>
              <a:rPr lang="en-US" sz="2400" b="1" dirty="0">
                <a:solidFill>
                  <a:schemeClr val="accent2"/>
                </a:solidFill>
              </a:rPr>
              <a:t> sung: </a:t>
            </a:r>
            <a:r>
              <a:rPr lang="en-US" sz="2400" dirty="0" err="1">
                <a:solidFill>
                  <a:schemeClr val="accent2"/>
                </a:solidFill>
              </a:rPr>
              <a:t>là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sự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tác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động</a:t>
            </a:r>
            <a:r>
              <a:rPr lang="en-US" sz="2400" dirty="0">
                <a:solidFill>
                  <a:schemeClr val="accent2"/>
                </a:solidFill>
              </a:rPr>
              <a:t> qua </a:t>
            </a:r>
            <a:r>
              <a:rPr lang="en-US" sz="2400" dirty="0" err="1">
                <a:solidFill>
                  <a:schemeClr val="accent2"/>
                </a:solidFill>
              </a:rPr>
              <a:t>lại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giữa</a:t>
            </a:r>
            <a:r>
              <a:rPr lang="en-US" sz="2400" dirty="0">
                <a:solidFill>
                  <a:schemeClr val="accent2"/>
                </a:solidFill>
              </a:rPr>
              <a:t> 2 hay </a:t>
            </a:r>
            <a:r>
              <a:rPr lang="en-US" sz="2400" dirty="0" err="1">
                <a:solidFill>
                  <a:schemeClr val="accent2"/>
                </a:solidFill>
              </a:rPr>
              <a:t>nhiều</a:t>
            </a:r>
            <a:r>
              <a:rPr lang="en-US" sz="2400" dirty="0">
                <a:solidFill>
                  <a:schemeClr val="accent2"/>
                </a:solidFill>
              </a:rPr>
              <a:t> gen </a:t>
            </a:r>
            <a:r>
              <a:rPr lang="en-US" sz="2400" dirty="0" err="1">
                <a:solidFill>
                  <a:srgbClr val="FF00FF"/>
                </a:solidFill>
              </a:rPr>
              <a:t>không</a:t>
            </a:r>
            <a:r>
              <a:rPr lang="en-US" sz="2400" dirty="0">
                <a:solidFill>
                  <a:srgbClr val="FF00FF"/>
                </a:solidFill>
              </a:rPr>
              <a:t> </a:t>
            </a:r>
            <a:r>
              <a:rPr lang="en-US" sz="2400" dirty="0" err="1">
                <a:solidFill>
                  <a:srgbClr val="FF00FF"/>
                </a:solidFill>
              </a:rPr>
              <a:t>alen</a:t>
            </a:r>
            <a:r>
              <a:rPr lang="en-US" sz="2400" dirty="0">
                <a:solidFill>
                  <a:srgbClr val="FF00FF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trong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quá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trình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hình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thành</a:t>
            </a:r>
            <a:r>
              <a:rPr lang="en-US" sz="2400" dirty="0">
                <a:solidFill>
                  <a:schemeClr val="accent2"/>
                </a:solidFill>
              </a:rPr>
              <a:t> 1 </a:t>
            </a:r>
            <a:r>
              <a:rPr lang="en-US" sz="2400" dirty="0" err="1">
                <a:solidFill>
                  <a:schemeClr val="accent2"/>
                </a:solidFill>
              </a:rPr>
              <a:t>tính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trạng</a:t>
            </a:r>
            <a:r>
              <a:rPr lang="en-US" sz="2400" dirty="0">
                <a:solidFill>
                  <a:schemeClr val="accent2"/>
                </a:solidFill>
              </a:rPr>
              <a:t> (</a:t>
            </a:r>
            <a:r>
              <a:rPr lang="en-US" sz="2400" dirty="0" err="1">
                <a:solidFill>
                  <a:schemeClr val="accent2"/>
                </a:solidFill>
              </a:rPr>
              <a:t>bản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chất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là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các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sản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phẩm</a:t>
            </a:r>
            <a:r>
              <a:rPr lang="en-US" sz="2400" dirty="0">
                <a:solidFill>
                  <a:schemeClr val="accent2"/>
                </a:solidFill>
              </a:rPr>
              <a:t> gen </a:t>
            </a:r>
            <a:r>
              <a:rPr lang="en-US" sz="2400" dirty="0" err="1">
                <a:solidFill>
                  <a:schemeClr val="accent2"/>
                </a:solidFill>
              </a:rPr>
              <a:t>tương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tác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nhau</a:t>
            </a:r>
            <a:r>
              <a:rPr lang="en-US" sz="2400" dirty="0">
                <a:solidFill>
                  <a:schemeClr val="accent2"/>
                </a:solidFill>
              </a:rPr>
              <a:t>).</a:t>
            </a:r>
          </a:p>
          <a:p>
            <a:pPr algn="just" eaLnBrk="0" hangingPunct="0">
              <a:spcBef>
                <a:spcPct val="20000"/>
              </a:spcBef>
            </a:pPr>
            <a:endParaRPr lang="nl-NL" sz="2400" b="1" dirty="0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2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24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24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24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6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2" grpId="0"/>
      <p:bldP spid="62474" grpId="0" animBg="1"/>
      <p:bldP spid="62475" grpId="0" animBg="1"/>
      <p:bldP spid="62476" grpId="0"/>
      <p:bldP spid="62477" grpId="0"/>
      <p:bldP spid="62479" grpId="0" animBg="1"/>
      <p:bldP spid="62480" grpId="0" animBg="1"/>
      <p:bldP spid="15" grpId="0" animBg="1"/>
      <p:bldP spid="15" grpId="1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76200" y="87313"/>
            <a:ext cx="9067800" cy="430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2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BÀI 10: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TƯƠNG TÁC GEN VÀ TÁC ĐỘNG ĐA HIỆU CỦA GEN</a:t>
            </a:r>
          </a:p>
        </p:txBody>
      </p:sp>
      <p:sp>
        <p:nvSpPr>
          <p:cNvPr id="13315" name="Line 4"/>
          <p:cNvSpPr>
            <a:spLocks noChangeShapeType="1"/>
          </p:cNvSpPr>
          <p:nvPr/>
        </p:nvSpPr>
        <p:spPr bwMode="auto">
          <a:xfrm>
            <a:off x="0" y="500063"/>
            <a:ext cx="9144000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3338" y="527050"/>
            <a:ext cx="280828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nl-NL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I. </a:t>
            </a:r>
            <a:r>
              <a:rPr lang="nl-NL" sz="22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TƯƠNG TÁC GEN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2225" y="827088"/>
            <a:ext cx="3017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nl-NL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 </a:t>
            </a:r>
            <a:r>
              <a:rPr lang="nl-NL" sz="24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Tương tác bổ sung</a:t>
            </a: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1447800" y="1981200"/>
            <a:ext cx="121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US" sz="32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TC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:</a:t>
            </a:r>
          </a:p>
        </p:txBody>
      </p:sp>
      <p:pic>
        <p:nvPicPr>
          <p:cNvPr id="63499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295400"/>
            <a:ext cx="1244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0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1000" y="1447800"/>
            <a:ext cx="12827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4267200" y="1981200"/>
            <a:ext cx="76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6600"/>
                </a:solidFill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</a:t>
            </a:r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1524000" y="3352800"/>
            <a:ext cx="938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F</a:t>
            </a:r>
            <a:r>
              <a:rPr lang="en-US" sz="32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:</a:t>
            </a:r>
          </a:p>
        </p:txBody>
      </p:sp>
      <p:pic>
        <p:nvPicPr>
          <p:cNvPr id="63503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6688" y="2819400"/>
            <a:ext cx="143351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04" name="Text Box 16"/>
          <p:cNvSpPr txBox="1">
            <a:spLocks noChangeArrowheads="1"/>
          </p:cNvSpPr>
          <p:nvPr/>
        </p:nvSpPr>
        <p:spPr bwMode="auto">
          <a:xfrm>
            <a:off x="1574800" y="4889500"/>
            <a:ext cx="1125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F</a:t>
            </a:r>
            <a:r>
              <a:rPr lang="en-US" sz="32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:</a:t>
            </a:r>
          </a:p>
        </p:txBody>
      </p:sp>
      <p:pic>
        <p:nvPicPr>
          <p:cNvPr id="63505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94388" y="3352800"/>
            <a:ext cx="134461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6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51125" y="4267200"/>
            <a:ext cx="153511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7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51325" y="4362450"/>
            <a:ext cx="12858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0" name="Text Box 20"/>
          <p:cNvSpPr txBox="1">
            <a:spLocks noChangeArrowheads="1"/>
          </p:cNvSpPr>
          <p:nvPr/>
        </p:nvSpPr>
        <p:spPr bwMode="auto">
          <a:xfrm>
            <a:off x="1905000" y="6110288"/>
            <a:ext cx="5486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Sự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truyền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hình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dạng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bí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162800" y="4419600"/>
            <a:ext cx="1981200" cy="1938992"/>
          </a:xfrm>
          <a:prstGeom prst="rect">
            <a:avLst/>
          </a:prstGeom>
          <a:solidFill>
            <a:srgbClr val="92D050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</a:rPr>
              <a:t>d. </a:t>
            </a:r>
            <a:r>
              <a:rPr lang="en-US" sz="2000" b="1" dirty="0" err="1">
                <a:solidFill>
                  <a:srgbClr val="FF0000"/>
                </a:solidFill>
              </a:rPr>
              <a:t>Các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tỷ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lệ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phân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ly</a:t>
            </a:r>
            <a:r>
              <a:rPr lang="en-US" sz="2000" b="1" dirty="0">
                <a:solidFill>
                  <a:srgbClr val="FF0000"/>
                </a:solidFill>
              </a:rPr>
              <a:t> KH </a:t>
            </a:r>
            <a:r>
              <a:rPr lang="en-US" sz="2000" b="1" dirty="0" err="1">
                <a:solidFill>
                  <a:srgbClr val="FF0000"/>
                </a:solidFill>
              </a:rPr>
              <a:t>điển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hình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của</a:t>
            </a:r>
            <a:r>
              <a:rPr lang="en-US" sz="2000" b="1" dirty="0">
                <a:solidFill>
                  <a:srgbClr val="FF0000"/>
                </a:solidFill>
              </a:rPr>
              <a:t> TTBS:</a:t>
            </a:r>
          </a:p>
          <a:p>
            <a:pPr algn="just"/>
            <a:r>
              <a:rPr lang="en-US" sz="2000" b="1" dirty="0">
                <a:solidFill>
                  <a:srgbClr val="0000FF"/>
                </a:solidFill>
              </a:rPr>
              <a:t>      9 : 7</a:t>
            </a:r>
          </a:p>
          <a:p>
            <a:pPr algn="just"/>
            <a:r>
              <a:rPr lang="en-US" sz="2000" b="1" dirty="0">
                <a:solidFill>
                  <a:srgbClr val="0000FF"/>
                </a:solidFill>
              </a:rPr>
              <a:t>      9 : 6 : 1</a:t>
            </a:r>
          </a:p>
          <a:p>
            <a:pPr algn="just"/>
            <a:r>
              <a:rPr lang="en-US" sz="2000" b="1" dirty="0">
                <a:solidFill>
                  <a:srgbClr val="0000FF"/>
                </a:solidFill>
              </a:rPr>
              <a:t>      9 : 3 : 3 :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8" grpId="0"/>
      <p:bldP spid="63501" grpId="0"/>
      <p:bldP spid="63502" grpId="0"/>
      <p:bldP spid="63504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25" y="20782"/>
            <a:ext cx="4648200" cy="55399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I. TƯƠNG TÁC GEN</a:t>
            </a:r>
          </a:p>
        </p:txBody>
      </p:sp>
      <p:sp>
        <p:nvSpPr>
          <p:cNvPr id="5" name="Content Placeholder 4"/>
          <p:cNvSpPr>
            <a:spLocks noGrp="1" noChangeArrowheads="1"/>
          </p:cNvSpPr>
          <p:nvPr>
            <p:ph idx="1"/>
          </p:nvPr>
        </p:nvSpPr>
        <p:spPr>
          <a:xfrm>
            <a:off x="85725" y="623888"/>
            <a:ext cx="4321175" cy="364966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indent="0">
              <a:buFontTx/>
              <a:buNone/>
              <a:defRPr/>
            </a:pPr>
            <a:r>
              <a:rPr lang="nl-NL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Tương tác cộng gộp</a:t>
            </a:r>
          </a:p>
          <a:p>
            <a:pPr marL="457200" indent="-457200">
              <a:buFontTx/>
              <a:buAutoNum type="alphaLcPeriod"/>
              <a:defRPr/>
            </a:pPr>
            <a:r>
              <a:rPr lang="nl-NL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Ví dụ:</a:t>
            </a:r>
          </a:p>
          <a:p>
            <a:pPr>
              <a:buFontTx/>
              <a:buChar char="-"/>
              <a:defRPr/>
            </a:pPr>
            <a:r>
              <a:rPr lang="en-US" sz="2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do 3 gen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alen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(Aa, Bb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Cc) qui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gộp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  <a:defRPr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3 gen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mêlanin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NST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AutoNum type="alphaLcPeriod"/>
              <a:defRPr/>
            </a:pPr>
            <a:endParaRPr lang="nl-NL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4"/>
          <p:cNvSpPr txBox="1">
            <a:spLocks noChangeArrowheads="1"/>
          </p:cNvSpPr>
          <p:nvPr/>
        </p:nvSpPr>
        <p:spPr bwMode="auto">
          <a:xfrm>
            <a:off x="3657599" y="3581400"/>
            <a:ext cx="5486401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/>
            <a:r>
              <a:rPr lang="en-US" b="1" dirty="0">
                <a:solidFill>
                  <a:srgbClr val="002060"/>
                </a:solidFill>
              </a:rPr>
              <a:t>1. + KG 0 </a:t>
            </a:r>
            <a:r>
              <a:rPr lang="en-US" b="1" dirty="0" err="1">
                <a:solidFill>
                  <a:srgbClr val="002060"/>
                </a:solidFill>
              </a:rPr>
              <a:t>alen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trội</a:t>
            </a:r>
            <a:r>
              <a:rPr lang="en-US" b="1" dirty="0">
                <a:solidFill>
                  <a:srgbClr val="002060"/>
                </a:solidFill>
              </a:rPr>
              <a:t>: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aabbcc</a:t>
            </a:r>
            <a:r>
              <a:rPr lang="en-US" b="1" dirty="0">
                <a:solidFill>
                  <a:srgbClr val="FF0000"/>
                </a:solidFill>
              </a:rPr>
              <a:t>-  </a:t>
            </a:r>
            <a:r>
              <a:rPr lang="en-US" b="1" dirty="0" err="1">
                <a:solidFill>
                  <a:srgbClr val="002060"/>
                </a:solidFill>
              </a:rPr>
              <a:t>da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có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/>
              <a:t>màu</a:t>
            </a:r>
            <a:r>
              <a:rPr lang="en-US" b="1" dirty="0"/>
              <a:t> </a:t>
            </a:r>
            <a:r>
              <a:rPr lang="en-US" b="1" dirty="0" err="1"/>
              <a:t>trắng</a:t>
            </a:r>
            <a:r>
              <a:rPr lang="en-US" b="1" dirty="0"/>
              <a:t>.</a:t>
            </a:r>
          </a:p>
          <a:p>
            <a:pPr eaLnBrk="0" hangingPunct="0"/>
            <a:r>
              <a:rPr lang="en-US" b="1" dirty="0">
                <a:solidFill>
                  <a:srgbClr val="002060"/>
                </a:solidFill>
              </a:rPr>
              <a:t>+ KG </a:t>
            </a:r>
            <a:r>
              <a:rPr lang="en-US" b="1" dirty="0" err="1">
                <a:solidFill>
                  <a:srgbClr val="002060"/>
                </a:solidFill>
              </a:rPr>
              <a:t>có</a:t>
            </a:r>
            <a:r>
              <a:rPr lang="en-US" b="1" dirty="0">
                <a:solidFill>
                  <a:srgbClr val="002060"/>
                </a:solidFill>
              </a:rPr>
              <a:t> 1 </a:t>
            </a:r>
            <a:r>
              <a:rPr lang="en-US" b="1" dirty="0" err="1">
                <a:solidFill>
                  <a:srgbClr val="002060"/>
                </a:solidFill>
              </a:rPr>
              <a:t>alen</a:t>
            </a:r>
            <a:r>
              <a:rPr lang="en-US" b="1" dirty="0">
                <a:solidFill>
                  <a:srgbClr val="002060"/>
                </a:solidFill>
              </a:rPr>
              <a:t>  </a:t>
            </a:r>
            <a:r>
              <a:rPr lang="en-US" b="1" dirty="0" err="1">
                <a:solidFill>
                  <a:srgbClr val="002060"/>
                </a:solidFill>
              </a:rPr>
              <a:t>trội</a:t>
            </a:r>
            <a:r>
              <a:rPr lang="en-US" b="1" dirty="0">
                <a:solidFill>
                  <a:srgbClr val="002060"/>
                </a:solidFill>
              </a:rPr>
              <a:t> (A </a:t>
            </a:r>
            <a:r>
              <a:rPr lang="en-US" b="1" dirty="0" err="1">
                <a:solidFill>
                  <a:srgbClr val="002060"/>
                </a:solidFill>
              </a:rPr>
              <a:t>hoặc</a:t>
            </a:r>
            <a:r>
              <a:rPr lang="en-US" b="1" dirty="0">
                <a:solidFill>
                  <a:srgbClr val="002060"/>
                </a:solidFill>
              </a:rPr>
              <a:t> B </a:t>
            </a:r>
            <a:r>
              <a:rPr lang="en-US" b="1" dirty="0" err="1">
                <a:solidFill>
                  <a:srgbClr val="002060"/>
                </a:solidFill>
              </a:rPr>
              <a:t>hoặc</a:t>
            </a:r>
            <a:r>
              <a:rPr lang="en-US" b="1" dirty="0">
                <a:solidFill>
                  <a:srgbClr val="002060"/>
                </a:solidFill>
              </a:rPr>
              <a:t> C):  </a:t>
            </a:r>
          </a:p>
          <a:p>
            <a:pPr eaLnBrk="0" hangingPunct="0"/>
            <a:r>
              <a:rPr lang="en-US" b="1" dirty="0" err="1">
                <a:solidFill>
                  <a:srgbClr val="FF0000"/>
                </a:solidFill>
              </a:rPr>
              <a:t>Aabbcc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aaBbcc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aabbCc</a:t>
            </a:r>
            <a:r>
              <a:rPr lang="en-US" b="1" dirty="0">
                <a:solidFill>
                  <a:srgbClr val="002060"/>
                </a:solidFill>
              </a:rPr>
              <a:t>: TB </a:t>
            </a:r>
            <a:r>
              <a:rPr lang="en-US" b="1" dirty="0" err="1">
                <a:solidFill>
                  <a:srgbClr val="002060"/>
                </a:solidFill>
              </a:rPr>
              <a:t>cơ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thể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tổng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hợp</a:t>
            </a:r>
            <a:r>
              <a:rPr lang="en-US" b="1" dirty="0">
                <a:solidFill>
                  <a:srgbClr val="002060"/>
                </a:solidFill>
              </a:rPr>
              <a:t> 1 </a:t>
            </a:r>
            <a:r>
              <a:rPr lang="en-US" b="1" dirty="0" err="1">
                <a:solidFill>
                  <a:srgbClr val="002060"/>
                </a:solidFill>
              </a:rPr>
              <a:t>ít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sắc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tố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mêlanin</a:t>
            </a:r>
            <a:r>
              <a:rPr lang="en-US" b="1" dirty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en-US" b="1" dirty="0" err="1">
                <a:sym typeface="Wingdings" pitchFamily="2" charset="2"/>
              </a:rPr>
              <a:t>cùng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màu</a:t>
            </a:r>
            <a:r>
              <a:rPr lang="en-US" b="1" dirty="0">
                <a:sym typeface="Wingdings" pitchFamily="2" charset="2"/>
              </a:rPr>
              <a:t> </a:t>
            </a:r>
            <a:r>
              <a:rPr lang="en-US" b="1" dirty="0" err="1">
                <a:sym typeface="Wingdings" pitchFamily="2" charset="2"/>
              </a:rPr>
              <a:t>vàng</a:t>
            </a:r>
            <a:r>
              <a:rPr lang="en-US" b="1" dirty="0">
                <a:sym typeface="Wingdings" pitchFamily="2" charset="2"/>
              </a:rPr>
              <a:t>.</a:t>
            </a:r>
            <a:endParaRPr lang="en-US" b="1" dirty="0"/>
          </a:p>
          <a:p>
            <a:pPr eaLnBrk="0" hangingPunct="0"/>
            <a:r>
              <a:rPr lang="en-US" b="1" dirty="0">
                <a:solidFill>
                  <a:srgbClr val="002060"/>
                </a:solidFill>
              </a:rPr>
              <a:t> + KG </a:t>
            </a:r>
            <a:r>
              <a:rPr lang="en-US" b="1" dirty="0" err="1">
                <a:solidFill>
                  <a:srgbClr val="002060"/>
                </a:solidFill>
              </a:rPr>
              <a:t>có</a:t>
            </a:r>
            <a:r>
              <a:rPr lang="en-US" b="1" dirty="0">
                <a:solidFill>
                  <a:srgbClr val="002060"/>
                </a:solidFill>
              </a:rPr>
              <a:t> 2 </a:t>
            </a:r>
            <a:r>
              <a:rPr lang="en-US" b="1" dirty="0" err="1">
                <a:solidFill>
                  <a:srgbClr val="002060"/>
                </a:solidFill>
              </a:rPr>
              <a:t>alen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trội</a:t>
            </a:r>
            <a:r>
              <a:rPr lang="en-US" b="1" dirty="0">
                <a:solidFill>
                  <a:srgbClr val="002060"/>
                </a:solidFill>
              </a:rPr>
              <a:t>: </a:t>
            </a:r>
            <a:r>
              <a:rPr lang="en-US" b="1" dirty="0" err="1">
                <a:solidFill>
                  <a:srgbClr val="FF0000"/>
                </a:solidFill>
              </a:rPr>
              <a:t>Aabbcc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AaBbcc,AabbCc</a:t>
            </a:r>
            <a:r>
              <a:rPr lang="en-US" b="1" dirty="0">
                <a:solidFill>
                  <a:srgbClr val="FF0000"/>
                </a:solidFill>
              </a:rPr>
              <a:t>…</a:t>
            </a:r>
            <a:r>
              <a:rPr lang="en-US" b="1" dirty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en-US" b="1" dirty="0" err="1">
                <a:solidFill>
                  <a:srgbClr val="002060"/>
                </a:solidFill>
                <a:sym typeface="Wingdings" pitchFamily="2" charset="2"/>
              </a:rPr>
              <a:t>cùng</a:t>
            </a:r>
            <a:r>
              <a:rPr lang="en-US" b="1" dirty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2060"/>
                </a:solidFill>
                <a:sym typeface="Wingdings" pitchFamily="2" charset="2"/>
              </a:rPr>
              <a:t>màu</a:t>
            </a:r>
            <a:r>
              <a:rPr lang="en-US" b="1" dirty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2060"/>
                </a:solidFill>
                <a:sym typeface="Wingdings" pitchFamily="2" charset="2"/>
              </a:rPr>
              <a:t>da</a:t>
            </a:r>
            <a:r>
              <a:rPr lang="en-US" b="1" dirty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2060"/>
                </a:solidFill>
                <a:sym typeface="Wingdings" pitchFamily="2" charset="2"/>
              </a:rPr>
              <a:t>sẫm</a:t>
            </a:r>
            <a:r>
              <a:rPr lang="en-US" b="1" dirty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2060"/>
                </a:solidFill>
                <a:sym typeface="Wingdings" pitchFamily="2" charset="2"/>
              </a:rPr>
              <a:t>hơn</a:t>
            </a:r>
            <a:r>
              <a:rPr lang="en-US" b="1" dirty="0">
                <a:solidFill>
                  <a:srgbClr val="002060"/>
                </a:solidFill>
                <a:sym typeface="Wingdings" pitchFamily="2" charset="2"/>
              </a:rPr>
              <a:t> KG </a:t>
            </a:r>
            <a:r>
              <a:rPr lang="en-US" b="1" dirty="0" err="1">
                <a:solidFill>
                  <a:srgbClr val="002060"/>
                </a:solidFill>
                <a:sym typeface="Wingdings" pitchFamily="2" charset="2"/>
              </a:rPr>
              <a:t>chỉ</a:t>
            </a:r>
            <a:r>
              <a:rPr lang="en-US" b="1" dirty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2060"/>
                </a:solidFill>
                <a:sym typeface="Wingdings" pitchFamily="2" charset="2"/>
              </a:rPr>
              <a:t>có</a:t>
            </a:r>
            <a:r>
              <a:rPr lang="en-US" b="1" dirty="0">
                <a:solidFill>
                  <a:srgbClr val="002060"/>
                </a:solidFill>
                <a:sym typeface="Wingdings" pitchFamily="2" charset="2"/>
              </a:rPr>
              <a:t> 1 </a:t>
            </a:r>
            <a:r>
              <a:rPr lang="en-US" b="1" dirty="0" err="1">
                <a:solidFill>
                  <a:srgbClr val="002060"/>
                </a:solidFill>
                <a:sym typeface="Wingdings" pitchFamily="2" charset="2"/>
              </a:rPr>
              <a:t>len</a:t>
            </a:r>
            <a:r>
              <a:rPr lang="en-US" b="1" dirty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2060"/>
                </a:solidFill>
                <a:sym typeface="Wingdings" pitchFamily="2" charset="2"/>
              </a:rPr>
              <a:t>trội</a:t>
            </a:r>
            <a:r>
              <a:rPr lang="en-US" b="1" dirty="0">
                <a:solidFill>
                  <a:srgbClr val="002060"/>
                </a:solidFill>
                <a:sym typeface="Wingdings" pitchFamily="2" charset="2"/>
              </a:rPr>
              <a:t>.</a:t>
            </a:r>
            <a:endParaRPr lang="en-US" b="1" dirty="0">
              <a:solidFill>
                <a:srgbClr val="002060"/>
              </a:solidFill>
            </a:endParaRPr>
          </a:p>
          <a:p>
            <a:pPr eaLnBrk="0" hangingPunct="0"/>
            <a:r>
              <a:rPr lang="en-US" b="1" dirty="0">
                <a:solidFill>
                  <a:srgbClr val="002060"/>
                </a:solidFill>
              </a:rPr>
              <a:t> + KG </a:t>
            </a:r>
            <a:r>
              <a:rPr lang="en-US" b="1" dirty="0" err="1">
                <a:solidFill>
                  <a:srgbClr val="002060"/>
                </a:solidFill>
              </a:rPr>
              <a:t>có</a:t>
            </a:r>
            <a:r>
              <a:rPr lang="en-US" b="1" dirty="0">
                <a:solidFill>
                  <a:srgbClr val="002060"/>
                </a:solidFill>
              </a:rPr>
              <a:t> 6 </a:t>
            </a:r>
            <a:r>
              <a:rPr lang="en-US" b="1" dirty="0" err="1">
                <a:solidFill>
                  <a:srgbClr val="002060"/>
                </a:solidFill>
              </a:rPr>
              <a:t>alen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trội</a:t>
            </a:r>
            <a:r>
              <a:rPr lang="en-US" b="1" dirty="0">
                <a:solidFill>
                  <a:srgbClr val="002060"/>
                </a:solidFill>
              </a:rPr>
              <a:t> (AABBCC): </a:t>
            </a:r>
            <a:r>
              <a:rPr lang="en-US" b="1" dirty="0" err="1"/>
              <a:t>da</a:t>
            </a:r>
            <a:r>
              <a:rPr lang="en-US" b="1" dirty="0"/>
              <a:t> </a:t>
            </a:r>
            <a:r>
              <a:rPr lang="en-US" b="1" dirty="0" err="1"/>
              <a:t>đen</a:t>
            </a:r>
            <a:r>
              <a:rPr lang="en-US" b="1" dirty="0"/>
              <a:t> </a:t>
            </a:r>
            <a:r>
              <a:rPr lang="en-US" b="1" dirty="0" err="1"/>
              <a:t>thẫm</a:t>
            </a:r>
            <a:r>
              <a:rPr lang="en-US" b="1" dirty="0">
                <a:solidFill>
                  <a:srgbClr val="002060"/>
                </a:solidFill>
              </a:rPr>
              <a:t>: </a:t>
            </a:r>
            <a:r>
              <a:rPr lang="en-US" b="1" dirty="0" err="1">
                <a:solidFill>
                  <a:srgbClr val="002060"/>
                </a:solidFill>
              </a:rPr>
              <a:t>sắc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tố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mêlanin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cao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gấp</a:t>
            </a:r>
            <a:r>
              <a:rPr lang="en-US" b="1" dirty="0">
                <a:solidFill>
                  <a:srgbClr val="002060"/>
                </a:solidFill>
              </a:rPr>
              <a:t> 6 </a:t>
            </a:r>
            <a:r>
              <a:rPr lang="en-US" b="1" dirty="0" err="1">
                <a:solidFill>
                  <a:srgbClr val="002060"/>
                </a:solidFill>
              </a:rPr>
              <a:t>lần</a:t>
            </a:r>
            <a:r>
              <a:rPr lang="en-US" b="1" dirty="0">
                <a:solidFill>
                  <a:srgbClr val="002060"/>
                </a:solidFill>
              </a:rPr>
              <a:t> so </a:t>
            </a:r>
            <a:r>
              <a:rPr lang="en-US" b="1" dirty="0" err="1">
                <a:solidFill>
                  <a:srgbClr val="002060"/>
                </a:solidFill>
              </a:rPr>
              <a:t>với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chỉ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có</a:t>
            </a:r>
            <a:r>
              <a:rPr lang="en-US" b="1" dirty="0">
                <a:solidFill>
                  <a:srgbClr val="002060"/>
                </a:solidFill>
              </a:rPr>
              <a:t> 1 gen </a:t>
            </a:r>
            <a:r>
              <a:rPr lang="en-US" b="1" dirty="0" err="1">
                <a:solidFill>
                  <a:srgbClr val="002060"/>
                </a:solidFill>
              </a:rPr>
              <a:t>trội</a:t>
            </a:r>
            <a:r>
              <a:rPr lang="en-US" b="1" dirty="0">
                <a:solidFill>
                  <a:srgbClr val="002060"/>
                </a:solidFill>
              </a:rPr>
              <a:t>.</a:t>
            </a:r>
            <a:endParaRPr lang="en-US" b="1" dirty="0"/>
          </a:p>
          <a:p>
            <a:pPr eaLnBrk="0" hangingPunct="0"/>
            <a:r>
              <a:rPr lang="en-US" b="1" dirty="0">
                <a:solidFill>
                  <a:srgbClr val="FF0000"/>
                </a:solidFill>
              </a:rPr>
              <a:t>2. </a:t>
            </a:r>
            <a:r>
              <a:rPr lang="en-US" b="1" dirty="0" err="1">
                <a:solidFill>
                  <a:srgbClr val="FF0000"/>
                </a:solidFill>
              </a:rPr>
              <a:t>Số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kiểu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hình</a:t>
            </a:r>
            <a:r>
              <a:rPr lang="en-US" b="1" dirty="0">
                <a:solidFill>
                  <a:srgbClr val="FF0000"/>
                </a:solidFill>
              </a:rPr>
              <a:t> = 2n+1.</a:t>
            </a:r>
            <a:endParaRPr lang="en-US" b="1" dirty="0">
              <a:solidFill>
                <a:srgbClr val="002060"/>
              </a:solidFill>
            </a:endParaRPr>
          </a:p>
          <a:p>
            <a:pPr eaLnBrk="0" hangingPunct="0"/>
            <a:r>
              <a:rPr lang="en-US" b="1" dirty="0"/>
              <a:t>3. </a:t>
            </a:r>
            <a:r>
              <a:rPr lang="en-US" b="1" dirty="0" err="1"/>
              <a:t>Vai</a:t>
            </a:r>
            <a:r>
              <a:rPr lang="en-US" b="1" dirty="0"/>
              <a:t> </a:t>
            </a:r>
            <a:r>
              <a:rPr lang="en-US" b="1" dirty="0" err="1"/>
              <a:t>trò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gen </a:t>
            </a:r>
            <a:r>
              <a:rPr lang="en-US" b="1" dirty="0" err="1"/>
              <a:t>trội</a:t>
            </a:r>
            <a:r>
              <a:rPr lang="en-US" b="1" dirty="0"/>
              <a:t> </a:t>
            </a:r>
            <a:r>
              <a:rPr lang="en-US" b="1" dirty="0" err="1"/>
              <a:t>như</a:t>
            </a:r>
            <a:r>
              <a:rPr lang="en-US" b="1" dirty="0"/>
              <a:t> </a:t>
            </a:r>
            <a:r>
              <a:rPr lang="en-US" b="1" dirty="0" err="1"/>
              <a:t>nhau</a:t>
            </a:r>
            <a:r>
              <a:rPr lang="en-US" b="1" dirty="0"/>
              <a:t>, </a:t>
            </a:r>
            <a:r>
              <a:rPr lang="en-US" b="1" dirty="0" err="1"/>
              <a:t>mỗi</a:t>
            </a:r>
            <a:r>
              <a:rPr lang="en-US" b="1" dirty="0"/>
              <a:t> gen </a:t>
            </a:r>
            <a:r>
              <a:rPr lang="en-US" b="1" dirty="0" err="1"/>
              <a:t>trội</a:t>
            </a:r>
            <a:r>
              <a:rPr lang="en-US" b="1" dirty="0"/>
              <a:t> </a:t>
            </a:r>
            <a:r>
              <a:rPr lang="en-US" b="1" dirty="0" err="1"/>
              <a:t>làm</a:t>
            </a:r>
            <a:r>
              <a:rPr lang="en-US" b="1" dirty="0"/>
              <a:t> </a:t>
            </a:r>
            <a:r>
              <a:rPr lang="en-US" b="1" dirty="0" err="1"/>
              <a:t>da</a:t>
            </a:r>
            <a:r>
              <a:rPr lang="en-US" b="1" dirty="0"/>
              <a:t> </a:t>
            </a:r>
            <a:r>
              <a:rPr lang="en-US" b="1" dirty="0" err="1"/>
              <a:t>sẫm</a:t>
            </a:r>
            <a:r>
              <a:rPr lang="en-US" b="1" dirty="0"/>
              <a:t> </a:t>
            </a:r>
            <a:r>
              <a:rPr lang="en-US" b="1" dirty="0" err="1"/>
              <a:t>hơn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5" descr="cong gop 3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>
          <a:xfrm>
            <a:off x="4495800" y="0"/>
            <a:ext cx="4648200" cy="3657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" y="3962400"/>
            <a:ext cx="35052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err="1"/>
              <a:t>Viết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kiểu</a:t>
            </a:r>
            <a:r>
              <a:rPr lang="en-US" b="1" dirty="0"/>
              <a:t> gen </a:t>
            </a:r>
            <a:r>
              <a:rPr lang="en-US" b="1" dirty="0" err="1"/>
              <a:t>có</a:t>
            </a:r>
            <a:r>
              <a:rPr lang="en-US" b="1" dirty="0"/>
              <a:t> 0; 1; 2; 6 </a:t>
            </a:r>
            <a:r>
              <a:rPr lang="en-US" b="1" dirty="0" err="1"/>
              <a:t>alen</a:t>
            </a:r>
            <a:r>
              <a:rPr lang="en-US" b="1" dirty="0"/>
              <a:t> </a:t>
            </a:r>
            <a:r>
              <a:rPr lang="en-US" b="1" dirty="0" err="1"/>
              <a:t>trội</a:t>
            </a:r>
            <a:r>
              <a:rPr lang="en-US" b="1" dirty="0"/>
              <a:t>,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kiểu</a:t>
            </a:r>
            <a:r>
              <a:rPr lang="en-US" b="1" dirty="0"/>
              <a:t> gen </a:t>
            </a:r>
            <a:r>
              <a:rPr lang="en-US" b="1" dirty="0" err="1"/>
              <a:t>này</a:t>
            </a:r>
            <a:r>
              <a:rPr lang="en-US" b="1" dirty="0"/>
              <a:t>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kiểu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(</a:t>
            </a:r>
            <a:r>
              <a:rPr lang="en-US" b="1" dirty="0" err="1"/>
              <a:t>màu</a:t>
            </a:r>
            <a:r>
              <a:rPr lang="en-US" b="1" dirty="0"/>
              <a:t> </a:t>
            </a:r>
            <a:r>
              <a:rPr lang="en-US" b="1" dirty="0" err="1"/>
              <a:t>da</a:t>
            </a:r>
            <a:r>
              <a:rPr lang="en-US" b="1" dirty="0"/>
              <a:t>) </a:t>
            </a:r>
            <a:r>
              <a:rPr lang="en-US" b="1" dirty="0" err="1"/>
              <a:t>như</a:t>
            </a:r>
            <a:r>
              <a:rPr lang="en-US" b="1" dirty="0"/>
              <a:t> </a:t>
            </a:r>
            <a:r>
              <a:rPr lang="en-US" b="1" dirty="0" err="1"/>
              <a:t>nào</a:t>
            </a:r>
            <a:r>
              <a:rPr lang="en-US" b="1" dirty="0"/>
              <a:t>?</a:t>
            </a:r>
          </a:p>
          <a:p>
            <a:pPr marL="342900" indent="-342900">
              <a:buFontTx/>
              <a:buAutoNum type="arabicPeriod"/>
            </a:pPr>
            <a:r>
              <a:rPr lang="en-US" b="1" dirty="0"/>
              <a:t>P </a:t>
            </a:r>
            <a:r>
              <a:rPr lang="en-US" b="1" dirty="0" err="1"/>
              <a:t>Có</a:t>
            </a:r>
            <a:r>
              <a:rPr lang="en-US" b="1" dirty="0"/>
              <a:t> n </a:t>
            </a:r>
            <a:r>
              <a:rPr lang="en-US" b="1" dirty="0" err="1"/>
              <a:t>cặp</a:t>
            </a:r>
            <a:r>
              <a:rPr lang="en-US" b="1" dirty="0"/>
              <a:t> gen </a:t>
            </a:r>
            <a:r>
              <a:rPr lang="en-US" b="1" dirty="0" err="1"/>
              <a:t>dị</a:t>
            </a:r>
            <a:r>
              <a:rPr lang="en-US" b="1" dirty="0"/>
              <a:t> </a:t>
            </a:r>
            <a:r>
              <a:rPr lang="en-US" b="1" dirty="0" err="1"/>
              <a:t>hợp</a:t>
            </a:r>
            <a:r>
              <a:rPr lang="en-US" b="1" dirty="0"/>
              <a:t> </a:t>
            </a:r>
            <a:r>
              <a:rPr lang="en-US" b="1" dirty="0" err="1"/>
              <a:t>thì</a:t>
            </a:r>
            <a:r>
              <a:rPr lang="en-US" b="1" dirty="0"/>
              <a:t> </a:t>
            </a:r>
            <a:r>
              <a:rPr lang="en-US" b="1" dirty="0" err="1"/>
              <a:t>đời</a:t>
            </a:r>
            <a:r>
              <a:rPr lang="en-US" b="1" dirty="0"/>
              <a:t> </a:t>
            </a:r>
            <a:r>
              <a:rPr lang="en-US" b="1" dirty="0" err="1"/>
              <a:t>sau</a:t>
            </a:r>
            <a:r>
              <a:rPr lang="en-US" b="1" dirty="0"/>
              <a:t>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bao</a:t>
            </a:r>
            <a:r>
              <a:rPr lang="en-US" b="1" dirty="0"/>
              <a:t> </a:t>
            </a:r>
            <a:r>
              <a:rPr lang="en-US" b="1" dirty="0" err="1"/>
              <a:t>nhiêu</a:t>
            </a:r>
            <a:r>
              <a:rPr lang="en-US" b="1" dirty="0"/>
              <a:t> </a:t>
            </a:r>
            <a:r>
              <a:rPr lang="en-US" b="1" dirty="0" err="1"/>
              <a:t>kiểu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?</a:t>
            </a:r>
          </a:p>
          <a:p>
            <a:pPr marL="342900" indent="-342900">
              <a:buFontTx/>
              <a:buAutoNum type="arabicPeriod"/>
            </a:pPr>
            <a:r>
              <a:rPr lang="en-US" b="1" dirty="0" err="1"/>
              <a:t>Nhận</a:t>
            </a:r>
            <a:r>
              <a:rPr lang="en-US" b="1" dirty="0"/>
              <a:t> </a:t>
            </a:r>
            <a:r>
              <a:rPr lang="en-US" b="1" dirty="0" err="1"/>
              <a:t>xét</a:t>
            </a:r>
            <a:r>
              <a:rPr lang="en-US" b="1" dirty="0"/>
              <a:t> </a:t>
            </a:r>
            <a:r>
              <a:rPr lang="en-US" b="1" dirty="0" err="1"/>
              <a:t>vai</a:t>
            </a:r>
            <a:r>
              <a:rPr lang="en-US" b="1" dirty="0"/>
              <a:t> </a:t>
            </a:r>
            <a:r>
              <a:rPr lang="en-US" b="1" dirty="0" err="1"/>
              <a:t>trò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gen </a:t>
            </a:r>
            <a:r>
              <a:rPr lang="en-US" b="1" dirty="0" err="1"/>
              <a:t>trội</a:t>
            </a:r>
            <a:r>
              <a:rPr lang="en-US" b="1" dirty="0"/>
              <a:t> A, B, C </a:t>
            </a:r>
            <a:r>
              <a:rPr lang="en-US" b="1" dirty="0" err="1"/>
              <a:t>giống</a:t>
            </a:r>
            <a:r>
              <a:rPr lang="en-US" b="1" dirty="0"/>
              <a:t> </a:t>
            </a:r>
            <a:r>
              <a:rPr lang="en-US" b="1" dirty="0" err="1"/>
              <a:t>nhau</a:t>
            </a:r>
            <a:r>
              <a:rPr lang="en-US" b="1" dirty="0"/>
              <a:t> hay </a:t>
            </a:r>
            <a:r>
              <a:rPr lang="en-US" b="1" dirty="0" err="1"/>
              <a:t>khác</a:t>
            </a:r>
            <a:r>
              <a:rPr lang="en-US" b="1" dirty="0"/>
              <a:t> </a:t>
            </a:r>
            <a:r>
              <a:rPr lang="en-US" b="1" dirty="0" err="1"/>
              <a:t>nhau</a:t>
            </a:r>
            <a:r>
              <a:rPr lang="en-US" b="1" dirty="0"/>
              <a:t>?</a:t>
            </a:r>
          </a:p>
          <a:p>
            <a:pPr marL="342900" indent="-342900">
              <a:buFontTx/>
              <a:buAutoNum type="arabicPeriod"/>
            </a:pPr>
            <a:r>
              <a:rPr lang="en-US" b="1" dirty="0" err="1"/>
              <a:t>Thế</a:t>
            </a:r>
            <a:r>
              <a:rPr lang="en-US" b="1" dirty="0"/>
              <a:t> </a:t>
            </a:r>
            <a:r>
              <a:rPr lang="en-US" b="1" dirty="0" err="1"/>
              <a:t>nào</a:t>
            </a:r>
            <a:r>
              <a:rPr lang="en-US" b="1" dirty="0"/>
              <a:t> </a:t>
            </a: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/>
              <a:t>tương</a:t>
            </a:r>
            <a:r>
              <a:rPr lang="en-US" b="1" dirty="0"/>
              <a:t> </a:t>
            </a:r>
            <a:r>
              <a:rPr lang="en-US" b="1" dirty="0" err="1"/>
              <a:t>tác</a:t>
            </a:r>
            <a:r>
              <a:rPr lang="en-US" b="1" dirty="0"/>
              <a:t> </a:t>
            </a:r>
            <a:r>
              <a:rPr lang="en-US" b="1" dirty="0" err="1"/>
              <a:t>cộng</a:t>
            </a:r>
            <a:r>
              <a:rPr lang="en-US" b="1" dirty="0"/>
              <a:t> </a:t>
            </a:r>
            <a:r>
              <a:rPr lang="en-US" b="1" dirty="0" err="1"/>
              <a:t>gộp</a:t>
            </a:r>
            <a:r>
              <a:rPr lang="en-US" b="1" dirty="0"/>
              <a:t>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/>
          <p:cNvSpPr txBox="1">
            <a:spLocks noChangeArrowheads="1"/>
          </p:cNvSpPr>
          <p:nvPr/>
        </p:nvSpPr>
        <p:spPr bwMode="auto">
          <a:xfrm>
            <a:off x="3175" y="1552476"/>
            <a:ext cx="91059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nl-NL" sz="2800" b="1" dirty="0">
                <a:solidFill>
                  <a:srgbClr val="C00000"/>
                </a:solidFill>
                <a:cs typeface="Times New Roman" pitchFamily="18" charset="0"/>
              </a:rPr>
              <a:t>b. Khái niệm: </a:t>
            </a:r>
          </a:p>
          <a:p>
            <a:pPr algn="just" eaLnBrk="0" hangingPunct="0">
              <a:spcBef>
                <a:spcPct val="20000"/>
              </a:spcBef>
            </a:pPr>
            <a:r>
              <a:rPr lang="nl-NL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663300"/>
                </a:solidFill>
              </a:rPr>
              <a:t>Tương</a:t>
            </a:r>
            <a:r>
              <a:rPr lang="en-US" sz="2800" b="1" dirty="0">
                <a:solidFill>
                  <a:srgbClr val="663300"/>
                </a:solidFill>
              </a:rPr>
              <a:t> </a:t>
            </a:r>
            <a:r>
              <a:rPr lang="en-US" sz="2800" b="1" dirty="0" err="1">
                <a:solidFill>
                  <a:srgbClr val="663300"/>
                </a:solidFill>
              </a:rPr>
              <a:t>tác</a:t>
            </a:r>
            <a:r>
              <a:rPr lang="en-US" sz="2800" b="1" dirty="0">
                <a:solidFill>
                  <a:srgbClr val="663300"/>
                </a:solidFill>
              </a:rPr>
              <a:t> </a:t>
            </a:r>
            <a:r>
              <a:rPr lang="en-US" sz="2800" b="1" dirty="0" err="1">
                <a:solidFill>
                  <a:srgbClr val="663300"/>
                </a:solidFill>
              </a:rPr>
              <a:t>cộng</a:t>
            </a:r>
            <a:r>
              <a:rPr lang="en-US" sz="2800" b="1" dirty="0">
                <a:solidFill>
                  <a:srgbClr val="663300"/>
                </a:solidFill>
              </a:rPr>
              <a:t> </a:t>
            </a:r>
            <a:r>
              <a:rPr lang="en-US" sz="2800" b="1" dirty="0" err="1">
                <a:solidFill>
                  <a:srgbClr val="663300"/>
                </a:solidFill>
              </a:rPr>
              <a:t>gộp</a:t>
            </a:r>
            <a:r>
              <a:rPr lang="en-US" sz="2800" b="1" dirty="0">
                <a:solidFill>
                  <a:srgbClr val="663300"/>
                </a:solidFill>
              </a:rPr>
              <a:t>: </a:t>
            </a:r>
            <a:r>
              <a:rPr lang="en-US" sz="2400" b="1" dirty="0" err="1">
                <a:solidFill>
                  <a:srgbClr val="0000FF"/>
                </a:solidFill>
              </a:rPr>
              <a:t>Là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kiểu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tương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tác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của</a:t>
            </a:r>
            <a:r>
              <a:rPr lang="en-US" sz="2400" b="1" dirty="0">
                <a:solidFill>
                  <a:srgbClr val="0000FF"/>
                </a:solidFill>
              </a:rPr>
              <a:t> 2 hay </a:t>
            </a:r>
            <a:r>
              <a:rPr lang="en-US" sz="2400" b="1" dirty="0" err="1">
                <a:solidFill>
                  <a:srgbClr val="0000FF"/>
                </a:solidFill>
              </a:rPr>
              <a:t>nhiều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cặp</a:t>
            </a:r>
            <a:r>
              <a:rPr lang="en-US" sz="2400" b="1" dirty="0">
                <a:solidFill>
                  <a:srgbClr val="0000FF"/>
                </a:solidFill>
              </a:rPr>
              <a:t> gen </a:t>
            </a:r>
            <a:r>
              <a:rPr lang="en-US" sz="2400" b="1" dirty="0" err="1">
                <a:solidFill>
                  <a:srgbClr val="0000FF"/>
                </a:solidFill>
              </a:rPr>
              <a:t>cùng</a:t>
            </a:r>
            <a:r>
              <a:rPr lang="en-US" sz="2400" b="1" dirty="0">
                <a:solidFill>
                  <a:srgbClr val="0000FF"/>
                </a:solidFill>
              </a:rPr>
              <a:t> qui </a:t>
            </a:r>
            <a:r>
              <a:rPr lang="en-US" sz="2400" b="1" dirty="0" err="1">
                <a:solidFill>
                  <a:srgbClr val="0000FF"/>
                </a:solidFill>
              </a:rPr>
              <a:t>định</a:t>
            </a:r>
            <a:r>
              <a:rPr lang="en-US" sz="2400" b="1" dirty="0">
                <a:solidFill>
                  <a:srgbClr val="0000FF"/>
                </a:solidFill>
              </a:rPr>
              <a:t> 1 </a:t>
            </a:r>
            <a:r>
              <a:rPr lang="en-US" sz="2400" b="1" dirty="0" err="1">
                <a:solidFill>
                  <a:srgbClr val="0000FF"/>
                </a:solidFill>
              </a:rPr>
              <a:t>tính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trạng</a:t>
            </a:r>
            <a:r>
              <a:rPr lang="en-US" sz="2400" b="1" dirty="0">
                <a:solidFill>
                  <a:srgbClr val="0000FF"/>
                </a:solidFill>
              </a:rPr>
              <a:t>, </a:t>
            </a:r>
            <a:r>
              <a:rPr lang="en-US" sz="2400" b="1" dirty="0" err="1">
                <a:solidFill>
                  <a:srgbClr val="0000FF"/>
                </a:solidFill>
              </a:rPr>
              <a:t>trong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đó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mỗi</a:t>
            </a:r>
            <a:r>
              <a:rPr lang="en-US" sz="2400" b="1" dirty="0">
                <a:solidFill>
                  <a:srgbClr val="0000FF"/>
                </a:solidFill>
              </a:rPr>
              <a:t> gen </a:t>
            </a:r>
            <a:r>
              <a:rPr lang="en-US" sz="2400" b="1" dirty="0" err="1">
                <a:solidFill>
                  <a:srgbClr val="0000FF"/>
                </a:solidFill>
              </a:rPr>
              <a:t>trội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góp</a:t>
            </a:r>
            <a:r>
              <a:rPr lang="en-US" sz="2400" b="1" u="sng" dirty="0">
                <a:solidFill>
                  <a:srgbClr val="0000FF"/>
                </a:solidFill>
              </a:rPr>
              <a:t> 1 </a:t>
            </a:r>
            <a:r>
              <a:rPr lang="en-US" sz="2400" b="1" u="sng" dirty="0" err="1">
                <a:solidFill>
                  <a:srgbClr val="0000FF"/>
                </a:solidFill>
              </a:rPr>
              <a:t>phần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như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nhau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vào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sự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biểu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hiện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của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tính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trạng</a:t>
            </a:r>
            <a:endParaRPr lang="nl-NL" sz="24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8100" y="3711476"/>
            <a:ext cx="91059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nl-NL" altLang="en-US" sz="2400" dirty="0">
                <a:solidFill>
                  <a:srgbClr val="0000FF"/>
                </a:solidFill>
              </a:rPr>
              <a:t>Tính trạng số lượng thường do </a:t>
            </a:r>
            <a:r>
              <a:rPr lang="nl-NL" altLang="en-US" sz="2400" u="sng" dirty="0">
                <a:solidFill>
                  <a:srgbClr val="FF0000"/>
                </a:solidFill>
              </a:rPr>
              <a:t>nhiều gen quy định theo kiểu cộng gộp</a:t>
            </a:r>
            <a:r>
              <a:rPr lang="nl-NL" altLang="en-US" sz="2400" dirty="0">
                <a:solidFill>
                  <a:srgbClr val="0000FF"/>
                </a:solidFill>
              </a:rPr>
              <a:t>, chịu ảnh hưởng nhiều của môi trường: sản lượng sữa, số lượng trứng, khối lượng thịt, …</a:t>
            </a:r>
          </a:p>
          <a:p>
            <a:pPr algn="just"/>
            <a:r>
              <a:rPr lang="nl-NL" altLang="en-US" sz="2400" dirty="0">
                <a:solidFill>
                  <a:srgbClr val="0000FF"/>
                </a:solidFill>
              </a:rPr>
              <a:t>* Tính trạng càng do nhiều gen quy định, sai khác về KH giữa các KG càng nhỏ, càng khó nhận biết các KH đặc thù</a:t>
            </a:r>
          </a:p>
          <a:p>
            <a:pPr algn="just"/>
            <a:endParaRPr lang="en-US" alt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ChangeArrowheads="1"/>
          </p:cNvSpPr>
          <p:nvPr/>
        </p:nvSpPr>
        <p:spPr bwMode="auto">
          <a:xfrm>
            <a:off x="2209800" y="0"/>
            <a:ext cx="4800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nl-NL" sz="2200" b="1">
                <a:solidFill>
                  <a:srgbClr val="0D0D0D"/>
                </a:solidFill>
              </a:rPr>
              <a:t>II. </a:t>
            </a:r>
            <a:r>
              <a:rPr lang="nl-NL" sz="2200" b="1" u="sng">
                <a:solidFill>
                  <a:srgbClr val="0D0D0D"/>
                </a:solidFill>
              </a:rPr>
              <a:t>TÁC ĐỘNG ĐA HIỆU CỦA GEN</a:t>
            </a:r>
          </a:p>
        </p:txBody>
      </p:sp>
      <p:pic>
        <p:nvPicPr>
          <p:cNvPr id="3277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23938"/>
            <a:ext cx="28194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0" y="4268788"/>
            <a:ext cx="2819400" cy="25853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b="1" u="sng" dirty="0" err="1">
                <a:solidFill>
                  <a:srgbClr val="000000"/>
                </a:solidFill>
                <a:latin typeface="Arial" charset="0"/>
              </a:rPr>
              <a:t>Đậu</a:t>
            </a:r>
            <a:r>
              <a:rPr lang="en-US" b="1" u="sng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u="sng" dirty="0" err="1">
                <a:solidFill>
                  <a:srgbClr val="000000"/>
                </a:solidFill>
                <a:latin typeface="Arial" charset="0"/>
              </a:rPr>
              <a:t>hà</a:t>
            </a:r>
            <a:r>
              <a:rPr lang="en-US" b="1" u="sng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u="sng" dirty="0" err="1">
                <a:solidFill>
                  <a:srgbClr val="000000"/>
                </a:solidFill>
                <a:latin typeface="Arial" charset="0"/>
              </a:rPr>
              <a:t>lan</a:t>
            </a:r>
            <a:r>
              <a:rPr lang="en-US" b="1" u="sng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u="sng" dirty="0" err="1">
                <a:solidFill>
                  <a:srgbClr val="000000"/>
                </a:solidFill>
                <a:latin typeface="Arial" charset="0"/>
              </a:rPr>
              <a:t>màu</a:t>
            </a:r>
            <a:r>
              <a:rPr lang="en-US" b="1" u="sng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u="sng" dirty="0" err="1">
                <a:solidFill>
                  <a:srgbClr val="000000"/>
                </a:solidFill>
                <a:latin typeface="Arial" charset="0"/>
              </a:rPr>
              <a:t>tím</a:t>
            </a:r>
            <a:r>
              <a:rPr lang="en-US" b="1" u="sng" dirty="0">
                <a:solidFill>
                  <a:srgbClr val="000000"/>
                </a:solidFill>
                <a:latin typeface="Arial" charset="0"/>
              </a:rPr>
              <a:t>:</a:t>
            </a:r>
          </a:p>
          <a:p>
            <a:r>
              <a:rPr lang="en-US" b="1" u="sng" dirty="0">
                <a:solidFill>
                  <a:srgbClr val="000000"/>
                </a:solidFill>
                <a:latin typeface="Arial" charset="0"/>
              </a:rPr>
              <a:t>+ 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hạt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màu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nâu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,  </a:t>
            </a:r>
          </a:p>
          <a:p>
            <a:r>
              <a:rPr lang="en-US" b="1" dirty="0">
                <a:solidFill>
                  <a:srgbClr val="000000"/>
                </a:solidFill>
                <a:latin typeface="Arial" charset="0"/>
              </a:rPr>
              <a:t>+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trong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nách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của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là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có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1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chấm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đen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endParaRPr lang="en-US" b="1" dirty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Char char="-"/>
            </a:pPr>
            <a:r>
              <a:rPr lang="en-US" b="1" u="sng" dirty="0">
                <a:solidFill>
                  <a:srgbClr val="000000"/>
                </a:solidFill>
                <a:latin typeface="Arial" charset="0"/>
              </a:rPr>
              <a:t>- </a:t>
            </a:r>
            <a:r>
              <a:rPr lang="en-US" b="1" u="sng" dirty="0" err="1">
                <a:solidFill>
                  <a:srgbClr val="000000"/>
                </a:solidFill>
                <a:latin typeface="Arial" charset="0"/>
              </a:rPr>
              <a:t>Đậu</a:t>
            </a:r>
            <a:r>
              <a:rPr lang="en-US" b="1" u="sng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u="sng" dirty="0" err="1">
                <a:solidFill>
                  <a:srgbClr val="000000"/>
                </a:solidFill>
                <a:latin typeface="Arial" charset="0"/>
              </a:rPr>
              <a:t>hà</a:t>
            </a:r>
            <a:r>
              <a:rPr lang="en-US" b="1" u="sng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u="sng" dirty="0" err="1">
                <a:solidFill>
                  <a:srgbClr val="000000"/>
                </a:solidFill>
                <a:latin typeface="Arial" charset="0"/>
              </a:rPr>
              <a:t>lan</a:t>
            </a:r>
            <a:r>
              <a:rPr lang="en-US" b="1" u="sng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u="sng" dirty="0" err="1">
                <a:solidFill>
                  <a:srgbClr val="000000"/>
                </a:solidFill>
                <a:latin typeface="Arial" charset="0"/>
              </a:rPr>
              <a:t>màu</a:t>
            </a:r>
            <a:r>
              <a:rPr lang="en-US" b="1" u="sng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u="sng" dirty="0" err="1">
                <a:solidFill>
                  <a:srgbClr val="000000"/>
                </a:solidFill>
                <a:latin typeface="Arial" charset="0"/>
              </a:rPr>
              <a:t>trắng</a:t>
            </a:r>
            <a:r>
              <a:rPr lang="en-US" b="1" u="sng" dirty="0">
                <a:solidFill>
                  <a:srgbClr val="000000"/>
                </a:solidFill>
                <a:latin typeface="Arial" charset="0"/>
              </a:rPr>
              <a:t> +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hạt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màu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nhạt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  <a:p>
            <a:pPr>
              <a:buFontTx/>
              <a:buChar char="-"/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+ 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Nách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lá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không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có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chấm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đen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2773" name="Picture 8" descr="HOAN VI G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143000"/>
            <a:ext cx="31242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774" name="Text Box 9"/>
          <p:cNvSpPr txBox="1">
            <a:spLocks noChangeArrowheads="1"/>
          </p:cNvSpPr>
          <p:nvPr/>
        </p:nvSpPr>
        <p:spPr bwMode="auto">
          <a:xfrm>
            <a:off x="2971800" y="4300538"/>
            <a:ext cx="3048000" cy="23083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Ruồi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giấm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en-US" b="1" u="sng" dirty="0" err="1">
                <a:solidFill>
                  <a:srgbClr val="000000"/>
                </a:solidFill>
                <a:latin typeface="Arial" charset="0"/>
              </a:rPr>
              <a:t>Ruồi</a:t>
            </a:r>
            <a:r>
              <a:rPr lang="en-US" b="1" u="sng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u="sng" dirty="0" err="1">
                <a:solidFill>
                  <a:srgbClr val="000000"/>
                </a:solidFill>
                <a:latin typeface="Arial" charset="0"/>
              </a:rPr>
              <a:t>có</a:t>
            </a:r>
            <a:r>
              <a:rPr lang="en-US" b="1" u="sng" dirty="0">
                <a:solidFill>
                  <a:srgbClr val="000000"/>
                </a:solidFill>
                <a:latin typeface="Arial" charset="0"/>
              </a:rPr>
              <a:t> gen </a:t>
            </a:r>
            <a:r>
              <a:rPr lang="en-US" b="1" u="sng" dirty="0" err="1">
                <a:solidFill>
                  <a:srgbClr val="000000"/>
                </a:solidFill>
                <a:latin typeface="Arial" charset="0"/>
              </a:rPr>
              <a:t>quy</a:t>
            </a:r>
            <a:r>
              <a:rPr lang="en-US" b="1" u="sng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u="sng" dirty="0" err="1">
                <a:solidFill>
                  <a:srgbClr val="000000"/>
                </a:solidFill>
                <a:latin typeface="Arial" charset="0"/>
              </a:rPr>
              <a:t>định</a:t>
            </a:r>
            <a:r>
              <a:rPr lang="en-US" b="1" u="sng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u="sng" dirty="0" err="1">
                <a:solidFill>
                  <a:srgbClr val="000000"/>
                </a:solidFill>
                <a:latin typeface="Arial" charset="0"/>
              </a:rPr>
              <a:t>cánh</a:t>
            </a:r>
            <a:r>
              <a:rPr lang="en-US" b="1" u="sng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u="sng" dirty="0" err="1">
                <a:solidFill>
                  <a:srgbClr val="000000"/>
                </a:solidFill>
                <a:latin typeface="Arial" charset="0"/>
              </a:rPr>
              <a:t>ngắn</a:t>
            </a:r>
            <a:r>
              <a:rPr lang="en-US" b="1" u="sng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=&gt;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+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đốt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thân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ngắn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,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+ 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lông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cứng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,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+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sức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khỏe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kém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,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+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tuổi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thọ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ngắn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277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023938"/>
            <a:ext cx="28194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776" name="Text Box 12"/>
          <p:cNvSpPr txBox="1">
            <a:spLocks noChangeArrowheads="1"/>
          </p:cNvSpPr>
          <p:nvPr/>
        </p:nvSpPr>
        <p:spPr bwMode="auto">
          <a:xfrm>
            <a:off x="6248400" y="4300538"/>
            <a:ext cx="2743200" cy="203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b="1" u="sng" dirty="0" err="1">
                <a:solidFill>
                  <a:srgbClr val="000000"/>
                </a:solidFill>
                <a:latin typeface="Arial" charset="0"/>
              </a:rPr>
              <a:t>Người</a:t>
            </a:r>
            <a:r>
              <a:rPr lang="en-US" b="1" u="sng" dirty="0">
                <a:solidFill>
                  <a:srgbClr val="000000"/>
                </a:solidFill>
                <a:latin typeface="Arial" charset="0"/>
              </a:rPr>
              <a:t> gen </a:t>
            </a:r>
            <a:r>
              <a:rPr lang="en-US" b="1" u="sng" dirty="0" err="1">
                <a:solidFill>
                  <a:srgbClr val="000000"/>
                </a:solidFill>
                <a:latin typeface="Arial" charset="0"/>
              </a:rPr>
              <a:t>quy</a:t>
            </a:r>
            <a:r>
              <a:rPr lang="en-US" b="1" u="sng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u="sng" dirty="0" err="1">
                <a:solidFill>
                  <a:srgbClr val="000000"/>
                </a:solidFill>
                <a:latin typeface="Arial" charset="0"/>
              </a:rPr>
              <a:t>định</a:t>
            </a:r>
            <a:r>
              <a:rPr lang="en-US" b="1" u="sng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u="sng" dirty="0" err="1">
                <a:solidFill>
                  <a:srgbClr val="000000"/>
                </a:solidFill>
                <a:latin typeface="Arial" charset="0"/>
              </a:rPr>
              <a:t>màu</a:t>
            </a:r>
            <a:r>
              <a:rPr lang="en-US" b="1" u="sng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u="sng" dirty="0" err="1">
                <a:solidFill>
                  <a:srgbClr val="000000"/>
                </a:solidFill>
                <a:latin typeface="Arial" charset="0"/>
              </a:rPr>
              <a:t>da</a:t>
            </a:r>
            <a:r>
              <a:rPr lang="en-US" b="1" u="sng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u="sng" dirty="0" err="1">
                <a:solidFill>
                  <a:srgbClr val="000000"/>
                </a:solidFill>
                <a:latin typeface="Arial" charset="0"/>
              </a:rPr>
              <a:t>bạch</a:t>
            </a:r>
            <a:r>
              <a:rPr lang="en-US" b="1" u="sng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u="sng" dirty="0" err="1">
                <a:solidFill>
                  <a:srgbClr val="000000"/>
                </a:solidFill>
                <a:latin typeface="Arial" charset="0"/>
              </a:rPr>
              <a:t>tạng</a:t>
            </a:r>
            <a:r>
              <a:rPr lang="en-US" b="1" u="sng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thì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:</a:t>
            </a:r>
          </a:p>
          <a:p>
            <a:pPr>
              <a:buFontTx/>
              <a:buChar char="-"/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+ 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lông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và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tóc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có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màu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trắng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, </a:t>
            </a:r>
          </a:p>
          <a:p>
            <a:pPr>
              <a:buFontTx/>
              <a:buChar char="-"/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+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mắt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có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màu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nhạt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,</a:t>
            </a:r>
          </a:p>
          <a:p>
            <a:pPr>
              <a:buFontTx/>
              <a:buChar char="-"/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+ 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da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không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khỏe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dễ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mắc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bệnh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ung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thư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</a:rPr>
              <a:t>da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381000"/>
            <a:ext cx="1033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nl-NL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Ví dụ:</a:t>
            </a:r>
          </a:p>
        </p:txBody>
      </p:sp>
      <p:sp>
        <p:nvSpPr>
          <p:cNvPr id="10" name="Cloud 9"/>
          <p:cNvSpPr/>
          <p:nvPr/>
        </p:nvSpPr>
        <p:spPr>
          <a:xfrm>
            <a:off x="5857875" y="298450"/>
            <a:ext cx="3286125" cy="2438400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gen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24" y="20782"/>
            <a:ext cx="6924676" cy="55399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II. TÁC ĐỘNG ĐA HIỆU CỦA GEN </a:t>
            </a:r>
          </a:p>
        </p:txBody>
      </p:sp>
      <p:sp>
        <p:nvSpPr>
          <p:cNvPr id="6" name="Content Placeholder 4"/>
          <p:cNvSpPr txBox="1">
            <a:spLocks noChangeArrowheads="1"/>
          </p:cNvSpPr>
          <p:nvPr/>
        </p:nvSpPr>
        <p:spPr bwMode="auto">
          <a:xfrm>
            <a:off x="0" y="658813"/>
            <a:ext cx="910907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nl-NL" sz="2400" b="1">
                <a:solidFill>
                  <a:srgbClr val="C00000"/>
                </a:solidFill>
                <a:cs typeface="Times New Roman" pitchFamily="18" charset="0"/>
              </a:rPr>
              <a:t>2. Khái niệm: </a:t>
            </a:r>
          </a:p>
          <a:p>
            <a:pPr eaLnBrk="0" hangingPunct="0">
              <a:spcBef>
                <a:spcPct val="20000"/>
              </a:spcBef>
            </a:pPr>
            <a:r>
              <a:rPr lang="nl-NL" sz="2400" b="1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>
                <a:solidFill>
                  <a:srgbClr val="3333FF"/>
                </a:solidFill>
              </a:rPr>
              <a:t>Một</a:t>
            </a:r>
            <a:r>
              <a:rPr lang="en-US" sz="2400">
                <a:solidFill>
                  <a:srgbClr val="3333FF"/>
                </a:solidFill>
              </a:rPr>
              <a:t> </a:t>
            </a:r>
            <a:r>
              <a:rPr lang="en-US" sz="2400" b="1">
                <a:solidFill>
                  <a:srgbClr val="3333FF"/>
                </a:solidFill>
              </a:rPr>
              <a:t>gen</a:t>
            </a:r>
            <a:r>
              <a:rPr lang="en-US" sz="2400">
                <a:solidFill>
                  <a:srgbClr val="3333FF"/>
                </a:solidFill>
              </a:rPr>
              <a:t> </a:t>
            </a:r>
            <a:r>
              <a:rPr lang="en-US" sz="2400">
                <a:solidFill>
                  <a:srgbClr val="663300"/>
                </a:solidFill>
              </a:rPr>
              <a:t>có thể tác động đến sự biểu hiện của </a:t>
            </a:r>
            <a:r>
              <a:rPr lang="en-US" sz="2400" b="1">
                <a:solidFill>
                  <a:srgbClr val="3333FF"/>
                </a:solidFill>
              </a:rPr>
              <a:t>nhiều tính trạng</a:t>
            </a:r>
            <a:r>
              <a:rPr lang="en-US" sz="2400">
                <a:solidFill>
                  <a:srgbClr val="3333FF"/>
                </a:solidFill>
              </a:rPr>
              <a:t> </a:t>
            </a:r>
            <a:r>
              <a:rPr lang="en-US" sz="2400">
                <a:solidFill>
                  <a:srgbClr val="663300"/>
                </a:solidFill>
              </a:rPr>
              <a:t>khác nhau gọi là gen đa hiệu.</a:t>
            </a:r>
          </a:p>
          <a:p>
            <a:pPr eaLnBrk="0" hangingPunct="0">
              <a:spcBef>
                <a:spcPct val="20000"/>
              </a:spcBef>
            </a:pPr>
            <a:endParaRPr lang="nl-NL" sz="2400" b="1">
              <a:solidFill>
                <a:srgbClr val="6633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24" y="20782"/>
            <a:ext cx="6924676" cy="55399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II. TÁC ĐỘNG ĐA HIỆU CỦA GEN </a:t>
            </a:r>
          </a:p>
        </p:txBody>
      </p:sp>
      <p:sp>
        <p:nvSpPr>
          <p:cNvPr id="5" name="Content Placeholder 4"/>
          <p:cNvSpPr>
            <a:spLocks noGrp="1" noChangeArrowheads="1"/>
          </p:cNvSpPr>
          <p:nvPr>
            <p:ph idx="1"/>
          </p:nvPr>
        </p:nvSpPr>
        <p:spPr>
          <a:xfrm>
            <a:off x="0" y="609600"/>
            <a:ext cx="9144000" cy="31400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indent="0">
              <a:buFontTx/>
              <a:buNone/>
              <a:defRPr/>
            </a:pPr>
            <a:r>
              <a:rPr lang="nl-NL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Ví dụ:</a:t>
            </a:r>
          </a:p>
          <a:p>
            <a:pPr marL="0" indent="0" algn="just">
              <a:buFontTx/>
              <a:buNone/>
              <a:defRPr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Gen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HbA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chuỗi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Hêmôglobin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146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aa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lõm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  <a:defRPr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Gen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HbS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chuỗi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Hêmôglobin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146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aa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aa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glutamic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valin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FontTx/>
              <a:buNone/>
              <a:defRPr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liềm</a:t>
            </a:r>
            <a:r>
              <a:rPr lang="en-US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loạt</a:t>
            </a:r>
            <a:r>
              <a:rPr lang="en-US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FontTx/>
              <a:buNone/>
              <a:defRPr/>
            </a:pPr>
            <a:endParaRPr lang="nl-NL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457200" y="4043362"/>
            <a:ext cx="914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</a:rPr>
              <a:t>HbA</a:t>
            </a:r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4191000" y="4043362"/>
            <a:ext cx="914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</a:rPr>
              <a:t>HbS</a:t>
            </a:r>
          </a:p>
        </p:txBody>
      </p:sp>
      <p:sp>
        <p:nvSpPr>
          <p:cNvPr id="8" name="Line 28"/>
          <p:cNvSpPr>
            <a:spLocks noChangeShapeType="1"/>
          </p:cNvSpPr>
          <p:nvPr/>
        </p:nvSpPr>
        <p:spPr bwMode="auto">
          <a:xfrm>
            <a:off x="1371600" y="4237037"/>
            <a:ext cx="2743200" cy="0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 type="arrow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6499225" y="3738562"/>
            <a:ext cx="196532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 b="1">
                <a:solidFill>
                  <a:srgbClr val="0000FF"/>
                </a:solidFill>
              </a:rPr>
              <a:t>Tâm thần rối loạn</a:t>
            </a: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6553200" y="4276725"/>
            <a:ext cx="18161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 b="1">
                <a:solidFill>
                  <a:srgbClr val="0000FF"/>
                </a:solidFill>
              </a:rPr>
              <a:t>Não liệt</a:t>
            </a: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6588125" y="4805362"/>
            <a:ext cx="18065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 b="1">
                <a:solidFill>
                  <a:srgbClr val="0000FF"/>
                </a:solidFill>
              </a:rPr>
              <a:t>Phổi viêm</a:t>
            </a:r>
          </a:p>
        </p:txBody>
      </p:sp>
      <p:sp>
        <p:nvSpPr>
          <p:cNvPr id="12" name="Text Box 33"/>
          <p:cNvSpPr txBox="1">
            <a:spLocks noChangeArrowheads="1"/>
          </p:cNvSpPr>
          <p:nvPr/>
        </p:nvSpPr>
        <p:spPr bwMode="auto">
          <a:xfrm>
            <a:off x="6588125" y="5338762"/>
            <a:ext cx="18065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 b="1">
                <a:solidFill>
                  <a:srgbClr val="0000FF"/>
                </a:solidFill>
              </a:rPr>
              <a:t>Thấp khớp</a:t>
            </a:r>
          </a:p>
        </p:txBody>
      </p:sp>
      <p:sp>
        <p:nvSpPr>
          <p:cNvPr id="13" name="Text Box 34"/>
          <p:cNvSpPr txBox="1">
            <a:spLocks noChangeArrowheads="1"/>
          </p:cNvSpPr>
          <p:nvPr/>
        </p:nvSpPr>
        <p:spPr bwMode="auto">
          <a:xfrm>
            <a:off x="6588125" y="5872162"/>
            <a:ext cx="18065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 b="1">
                <a:solidFill>
                  <a:srgbClr val="0000FF"/>
                </a:solidFill>
              </a:rPr>
              <a:t>Thận suy</a:t>
            </a:r>
          </a:p>
        </p:txBody>
      </p:sp>
      <p:pic>
        <p:nvPicPr>
          <p:cNvPr id="14" name="Picture 3" descr="HongCa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6762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ongCauLi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576762"/>
            <a:ext cx="2133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43"/>
          <p:cNvSpPr>
            <a:spLocks noChangeShapeType="1"/>
          </p:cNvSpPr>
          <p:nvPr/>
        </p:nvSpPr>
        <p:spPr bwMode="auto">
          <a:xfrm flipV="1">
            <a:off x="5105400" y="3890962"/>
            <a:ext cx="1371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Line 50"/>
          <p:cNvSpPr>
            <a:spLocks noChangeShapeType="1"/>
          </p:cNvSpPr>
          <p:nvPr/>
        </p:nvSpPr>
        <p:spPr bwMode="auto">
          <a:xfrm>
            <a:off x="5105400" y="4271962"/>
            <a:ext cx="1447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Line 51"/>
          <p:cNvSpPr>
            <a:spLocks noChangeShapeType="1"/>
          </p:cNvSpPr>
          <p:nvPr/>
        </p:nvSpPr>
        <p:spPr bwMode="auto">
          <a:xfrm>
            <a:off x="5105400" y="4271962"/>
            <a:ext cx="1447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Line 52"/>
          <p:cNvSpPr>
            <a:spLocks noChangeShapeType="1"/>
          </p:cNvSpPr>
          <p:nvPr/>
        </p:nvSpPr>
        <p:spPr bwMode="auto">
          <a:xfrm>
            <a:off x="5105400" y="4271962"/>
            <a:ext cx="1447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Line 53"/>
          <p:cNvSpPr>
            <a:spLocks noChangeShapeType="1"/>
          </p:cNvSpPr>
          <p:nvPr/>
        </p:nvSpPr>
        <p:spPr bwMode="auto">
          <a:xfrm>
            <a:off x="5105400" y="4271962"/>
            <a:ext cx="14478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Rectangle 41"/>
          <p:cNvSpPr>
            <a:spLocks noChangeArrowheads="1"/>
          </p:cNvSpPr>
          <p:nvPr/>
        </p:nvSpPr>
        <p:spPr bwMode="auto">
          <a:xfrm>
            <a:off x="228600" y="6248400"/>
            <a:ext cx="8763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 err="1"/>
              <a:t>Khi</a:t>
            </a:r>
            <a:r>
              <a:rPr lang="en-US" sz="2400" b="1" dirty="0"/>
              <a:t> gen </a:t>
            </a:r>
            <a:r>
              <a:rPr lang="en-US" sz="2400" b="1" dirty="0" err="1"/>
              <a:t>đa</a:t>
            </a:r>
            <a:r>
              <a:rPr lang="en-US" sz="2400" b="1" dirty="0"/>
              <a:t> </a:t>
            </a:r>
            <a:r>
              <a:rPr lang="en-US" sz="2400" b="1" dirty="0" err="1"/>
              <a:t>hiệu</a:t>
            </a:r>
            <a:r>
              <a:rPr lang="en-US" sz="2400" b="1" dirty="0"/>
              <a:t> </a:t>
            </a:r>
            <a:r>
              <a:rPr lang="en-US" sz="2400" b="1" dirty="0" err="1"/>
              <a:t>bị</a:t>
            </a:r>
            <a:r>
              <a:rPr lang="en-US" sz="2400" b="1" dirty="0"/>
              <a:t> </a:t>
            </a:r>
            <a:r>
              <a:rPr lang="en-US" sz="2400" b="1" dirty="0" err="1"/>
              <a:t>đột</a:t>
            </a:r>
            <a:r>
              <a:rPr lang="en-US" sz="2400" b="1" dirty="0"/>
              <a:t> </a:t>
            </a:r>
            <a:r>
              <a:rPr lang="en-US" sz="2400" b="1" dirty="0" err="1"/>
              <a:t>biến</a:t>
            </a:r>
            <a:r>
              <a:rPr lang="en-US" sz="2400" b="1" dirty="0"/>
              <a:t> </a:t>
            </a:r>
            <a:r>
              <a:rPr lang="en-US" sz="2400" b="1" dirty="0" err="1"/>
              <a:t>dẫn</a:t>
            </a:r>
            <a:r>
              <a:rPr lang="en-US" sz="2400" b="1" dirty="0"/>
              <a:t> </a:t>
            </a:r>
            <a:r>
              <a:rPr lang="en-US" sz="2400" b="1" dirty="0" err="1"/>
              <a:t>đến</a:t>
            </a:r>
            <a:r>
              <a:rPr lang="en-US" sz="2400" b="1" dirty="0"/>
              <a:t> </a:t>
            </a:r>
            <a:r>
              <a:rPr lang="en-US" sz="2400" b="1" dirty="0" err="1"/>
              <a:t>sự</a:t>
            </a:r>
            <a:r>
              <a:rPr lang="en-US" sz="2400" b="1" dirty="0"/>
              <a:t> </a:t>
            </a:r>
            <a:r>
              <a:rPr lang="en-US" sz="2400" b="1" dirty="0" err="1"/>
              <a:t>biến</a:t>
            </a:r>
            <a:r>
              <a:rPr lang="en-US" sz="2400" b="1" dirty="0"/>
              <a:t> </a:t>
            </a:r>
            <a:r>
              <a:rPr lang="en-US" sz="2400" b="1" dirty="0" err="1"/>
              <a:t>đổi</a:t>
            </a:r>
            <a:r>
              <a:rPr lang="en-US" sz="2400" b="1" dirty="0"/>
              <a:t> </a:t>
            </a:r>
            <a:r>
              <a:rPr lang="en-US" sz="2400" b="1" dirty="0" err="1"/>
              <a:t>hàng</a:t>
            </a:r>
            <a:r>
              <a:rPr lang="en-US" sz="2400" b="1" dirty="0"/>
              <a:t> </a:t>
            </a:r>
            <a:r>
              <a:rPr lang="en-US" sz="2400" b="1" dirty="0" err="1"/>
              <a:t>loạt</a:t>
            </a:r>
            <a:r>
              <a:rPr lang="en-US" sz="2400" b="1" dirty="0"/>
              <a:t> </a:t>
            </a:r>
            <a:r>
              <a:rPr lang="en-US" sz="2400" b="1" dirty="0" err="1"/>
              <a:t>tính</a:t>
            </a:r>
            <a:r>
              <a:rPr lang="en-US" sz="2400" b="1" dirty="0"/>
              <a:t> </a:t>
            </a:r>
            <a:r>
              <a:rPr lang="en-US" sz="2400" b="1" dirty="0" err="1"/>
              <a:t>trạng</a:t>
            </a:r>
            <a:r>
              <a:rPr lang="en-US" sz="24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ongCauLie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685800"/>
            <a:ext cx="4038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HongCa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685800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371600" y="3276600"/>
            <a:ext cx="20574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Hcầu bình thường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419600" y="3276600"/>
            <a:ext cx="22860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Hcầu hình lưỡi liềm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838200" y="3810000"/>
            <a:ext cx="1295400" cy="366713"/>
          </a:xfrm>
          <a:prstGeom prst="rect">
            <a:avLst/>
          </a:prstGeom>
          <a:solidFill>
            <a:srgbClr val="B2B2B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Hcầu bị vỡ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0" y="4495800"/>
            <a:ext cx="1295400" cy="641350"/>
          </a:xfrm>
          <a:prstGeom prst="rect">
            <a:avLst/>
          </a:prstGeom>
          <a:solidFill>
            <a:schemeClr val="folHlink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suy</a:t>
            </a:r>
            <a:r>
              <a:rPr lang="en-US" dirty="0"/>
              <a:t> </a:t>
            </a:r>
            <a:r>
              <a:rPr lang="en-US"/>
              <a:t>giảm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1371600" y="4495800"/>
            <a:ext cx="762000" cy="641350"/>
          </a:xfrm>
          <a:prstGeom prst="rect">
            <a:avLst/>
          </a:prstGeom>
          <a:solidFill>
            <a:schemeClr val="folHlink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Tiêu huyết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2133600" y="4495800"/>
            <a:ext cx="609600" cy="641350"/>
          </a:xfrm>
          <a:prstGeom prst="rect">
            <a:avLst/>
          </a:prstGeom>
          <a:solidFill>
            <a:schemeClr val="folHlink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Suy tim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3124200" y="3733800"/>
            <a:ext cx="2133600" cy="779463"/>
          </a:xfrm>
          <a:prstGeom prst="rect">
            <a:avLst/>
          </a:prstGeom>
          <a:solidFill>
            <a:srgbClr val="B2B2B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Các TB bị vón lại</a:t>
            </a:r>
          </a:p>
          <a:p>
            <a:pPr>
              <a:spcBef>
                <a:spcPct val="50000"/>
              </a:spcBef>
            </a:pPr>
            <a:r>
              <a:rPr lang="en-US"/>
              <a:t>gây tắc MM nhỏ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2971800" y="4716463"/>
            <a:ext cx="685800" cy="641350"/>
          </a:xfrm>
          <a:prstGeom prst="rect">
            <a:avLst/>
          </a:prstGeom>
          <a:solidFill>
            <a:schemeClr val="folHlink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Đau, sốt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3886200" y="4716463"/>
            <a:ext cx="838200" cy="915987"/>
          </a:xfrm>
          <a:prstGeom prst="rect">
            <a:avLst/>
          </a:prstGeom>
          <a:solidFill>
            <a:schemeClr val="folHlink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Tổn thương não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4937125" y="4610100"/>
            <a:ext cx="1403350" cy="641350"/>
          </a:xfrm>
          <a:prstGeom prst="rect">
            <a:avLst/>
          </a:prstGeom>
          <a:solidFill>
            <a:schemeClr val="folHlink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Gây hư hỏng</a:t>
            </a:r>
          </a:p>
          <a:p>
            <a:r>
              <a:rPr lang="en-US"/>
              <a:t>Các CQ khác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6934200" y="4876800"/>
            <a:ext cx="1933575" cy="366713"/>
          </a:xfrm>
          <a:prstGeom prst="rect">
            <a:avLst/>
          </a:prstGeom>
          <a:solidFill>
            <a:schemeClr val="folHlink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Lách bị tổn thương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7010400" y="3733800"/>
            <a:ext cx="2133600" cy="779463"/>
          </a:xfrm>
          <a:prstGeom prst="rect">
            <a:avLst/>
          </a:prstGeom>
          <a:solidFill>
            <a:srgbClr val="B2B2B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Tích tụ các TB hình </a:t>
            </a:r>
          </a:p>
          <a:p>
            <a:pPr>
              <a:spcBef>
                <a:spcPct val="50000"/>
              </a:spcBef>
            </a:pPr>
            <a:r>
              <a:rPr lang="en-US"/>
              <a:t>Lưỡi liềm ở lách</a:t>
            </a: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228600" y="5715000"/>
            <a:ext cx="1981200" cy="366713"/>
          </a:xfrm>
          <a:prstGeom prst="rect">
            <a:avLst/>
          </a:prstGeom>
          <a:solidFill>
            <a:srgbClr val="FF33CC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Rối loạn tâm thần</a:t>
            </a:r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2286000" y="5715000"/>
            <a:ext cx="552450" cy="366713"/>
          </a:xfrm>
          <a:prstGeom prst="rect">
            <a:avLst/>
          </a:prstGeom>
          <a:solidFill>
            <a:srgbClr val="FF33CC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Liệt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3108325" y="5676900"/>
            <a:ext cx="1155700" cy="366713"/>
          </a:xfrm>
          <a:prstGeom prst="rect">
            <a:avLst/>
          </a:prstGeom>
          <a:solidFill>
            <a:srgbClr val="FF33CC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Viêm phổi</a:t>
            </a: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4724400" y="5638800"/>
            <a:ext cx="1524000" cy="366713"/>
          </a:xfrm>
          <a:prstGeom prst="rect">
            <a:avLst/>
          </a:prstGeom>
          <a:solidFill>
            <a:srgbClr val="FF33CC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Thấp khớp</a:t>
            </a: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6858000" y="5715000"/>
            <a:ext cx="1371600" cy="366713"/>
          </a:xfrm>
          <a:prstGeom prst="rect">
            <a:avLst/>
          </a:prstGeom>
          <a:solidFill>
            <a:srgbClr val="FF33CC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suy thận</a:t>
            </a:r>
            <a:endParaRPr lang="en-US">
              <a:latin typeface="Arial" charset="0"/>
            </a:endParaRPr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 flipV="1">
            <a:off x="1676400" y="3581400"/>
            <a:ext cx="30480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>
            <a:off x="4724400" y="3581400"/>
            <a:ext cx="0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>
            <a:off x="4724400" y="3581400"/>
            <a:ext cx="251460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 flipH="1">
            <a:off x="685800" y="4114800"/>
            <a:ext cx="38100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>
            <a:off x="1371600" y="4114800"/>
            <a:ext cx="2286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770" name="Line 26"/>
          <p:cNvSpPr>
            <a:spLocks noChangeShapeType="1"/>
          </p:cNvSpPr>
          <p:nvPr/>
        </p:nvSpPr>
        <p:spPr bwMode="auto">
          <a:xfrm>
            <a:off x="1600200" y="4114800"/>
            <a:ext cx="68580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771" name="Line 27"/>
          <p:cNvSpPr>
            <a:spLocks noChangeShapeType="1"/>
          </p:cNvSpPr>
          <p:nvPr/>
        </p:nvSpPr>
        <p:spPr bwMode="auto">
          <a:xfrm flipH="1">
            <a:off x="2667000" y="4419600"/>
            <a:ext cx="457200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772" name="Line 28"/>
          <p:cNvSpPr>
            <a:spLocks noChangeShapeType="1"/>
          </p:cNvSpPr>
          <p:nvPr/>
        </p:nvSpPr>
        <p:spPr bwMode="auto">
          <a:xfrm flipH="1">
            <a:off x="3276600" y="4495800"/>
            <a:ext cx="76200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773" name="Line 29"/>
          <p:cNvSpPr>
            <a:spLocks noChangeShapeType="1"/>
          </p:cNvSpPr>
          <p:nvPr/>
        </p:nvSpPr>
        <p:spPr bwMode="auto">
          <a:xfrm>
            <a:off x="3962400" y="4419600"/>
            <a:ext cx="762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774" name="Line 30"/>
          <p:cNvSpPr>
            <a:spLocks noChangeShapeType="1"/>
          </p:cNvSpPr>
          <p:nvPr/>
        </p:nvSpPr>
        <p:spPr bwMode="auto">
          <a:xfrm>
            <a:off x="4038600" y="4419600"/>
            <a:ext cx="99060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775" name="Line 31"/>
          <p:cNvSpPr>
            <a:spLocks noChangeShapeType="1"/>
          </p:cNvSpPr>
          <p:nvPr/>
        </p:nvSpPr>
        <p:spPr bwMode="auto">
          <a:xfrm>
            <a:off x="7620000" y="44958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776" name="Line 32"/>
          <p:cNvSpPr>
            <a:spLocks noChangeShapeType="1"/>
          </p:cNvSpPr>
          <p:nvPr/>
        </p:nvSpPr>
        <p:spPr bwMode="auto">
          <a:xfrm>
            <a:off x="1524000" y="5029200"/>
            <a:ext cx="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777" name="Line 33"/>
          <p:cNvSpPr>
            <a:spLocks noChangeShapeType="1"/>
          </p:cNvSpPr>
          <p:nvPr/>
        </p:nvSpPr>
        <p:spPr bwMode="auto">
          <a:xfrm flipH="1">
            <a:off x="1676400" y="5257800"/>
            <a:ext cx="228600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778" name="Line 34"/>
          <p:cNvSpPr>
            <a:spLocks noChangeShapeType="1"/>
          </p:cNvSpPr>
          <p:nvPr/>
        </p:nvSpPr>
        <p:spPr bwMode="auto">
          <a:xfrm flipH="1">
            <a:off x="2590800" y="5257800"/>
            <a:ext cx="13716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779" name="Line 35"/>
          <p:cNvSpPr>
            <a:spLocks noChangeShapeType="1"/>
          </p:cNvSpPr>
          <p:nvPr/>
        </p:nvSpPr>
        <p:spPr bwMode="auto">
          <a:xfrm flipH="1">
            <a:off x="4191000" y="5181600"/>
            <a:ext cx="106680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780" name="Line 36"/>
          <p:cNvSpPr>
            <a:spLocks noChangeShapeType="1"/>
          </p:cNvSpPr>
          <p:nvPr/>
        </p:nvSpPr>
        <p:spPr bwMode="auto">
          <a:xfrm>
            <a:off x="5334000" y="51816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781" name="Line 37"/>
          <p:cNvSpPr>
            <a:spLocks noChangeShapeType="1"/>
          </p:cNvSpPr>
          <p:nvPr/>
        </p:nvSpPr>
        <p:spPr bwMode="auto">
          <a:xfrm>
            <a:off x="5410200" y="5257800"/>
            <a:ext cx="175260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782" name="Rectangle 43"/>
          <p:cNvSpPr>
            <a:spLocks noChangeArrowheads="1"/>
          </p:cNvSpPr>
          <p:nvPr/>
        </p:nvSpPr>
        <p:spPr bwMode="auto">
          <a:xfrm>
            <a:off x="1219200" y="6172200"/>
            <a:ext cx="64008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Hình 10.2 Gen HbS gây hàng loạt các rối loạn bệnh lí ở người</a:t>
            </a:r>
          </a:p>
        </p:txBody>
      </p:sp>
      <p:sp>
        <p:nvSpPr>
          <p:cNvPr id="13353" name="Rectangle 41"/>
          <p:cNvSpPr>
            <a:spLocks noChangeArrowheads="1"/>
          </p:cNvSpPr>
          <p:nvPr/>
        </p:nvSpPr>
        <p:spPr bwMode="auto">
          <a:xfrm>
            <a:off x="228600" y="6096000"/>
            <a:ext cx="8763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 err="1"/>
              <a:t>Khi</a:t>
            </a:r>
            <a:r>
              <a:rPr lang="en-US" sz="2400" b="1" dirty="0"/>
              <a:t> gen </a:t>
            </a:r>
            <a:r>
              <a:rPr lang="en-US" sz="2400" b="1" dirty="0" err="1"/>
              <a:t>đa</a:t>
            </a:r>
            <a:r>
              <a:rPr lang="en-US" sz="2400" b="1" dirty="0"/>
              <a:t> </a:t>
            </a:r>
            <a:r>
              <a:rPr lang="en-US" sz="2400" b="1" dirty="0" err="1"/>
              <a:t>hiệu</a:t>
            </a:r>
            <a:r>
              <a:rPr lang="en-US" sz="2400" b="1" dirty="0"/>
              <a:t> </a:t>
            </a:r>
            <a:r>
              <a:rPr lang="en-US" sz="2400" b="1" dirty="0" err="1"/>
              <a:t>bị</a:t>
            </a:r>
            <a:r>
              <a:rPr lang="en-US" sz="2400" b="1" dirty="0"/>
              <a:t> </a:t>
            </a:r>
            <a:r>
              <a:rPr lang="en-US" sz="2400" b="1" dirty="0" err="1"/>
              <a:t>đột</a:t>
            </a:r>
            <a:r>
              <a:rPr lang="en-US" sz="2400" b="1" dirty="0"/>
              <a:t> </a:t>
            </a:r>
            <a:r>
              <a:rPr lang="en-US" sz="2400" b="1" dirty="0" err="1"/>
              <a:t>biến</a:t>
            </a:r>
            <a:r>
              <a:rPr lang="en-US" sz="2400" b="1" dirty="0"/>
              <a:t> </a:t>
            </a:r>
            <a:r>
              <a:rPr lang="en-US" sz="2400" b="1" dirty="0" err="1"/>
              <a:t>dẫn</a:t>
            </a:r>
            <a:r>
              <a:rPr lang="en-US" sz="2400" b="1" dirty="0"/>
              <a:t> </a:t>
            </a:r>
            <a:r>
              <a:rPr lang="en-US" sz="2400" b="1" dirty="0" err="1"/>
              <a:t>đến</a:t>
            </a:r>
            <a:r>
              <a:rPr lang="en-US" sz="2400" b="1" dirty="0"/>
              <a:t> </a:t>
            </a:r>
            <a:r>
              <a:rPr lang="en-US" sz="2400" b="1" dirty="0" err="1"/>
              <a:t>sự</a:t>
            </a:r>
            <a:r>
              <a:rPr lang="en-US" sz="2400" b="1" dirty="0"/>
              <a:t> </a:t>
            </a:r>
            <a:r>
              <a:rPr lang="en-US" sz="2400" b="1" dirty="0" err="1"/>
              <a:t>biến</a:t>
            </a:r>
            <a:r>
              <a:rPr lang="en-US" sz="2400" b="1" dirty="0"/>
              <a:t> </a:t>
            </a:r>
            <a:r>
              <a:rPr lang="en-US" sz="2400" b="1" dirty="0" err="1"/>
              <a:t>đổi</a:t>
            </a:r>
            <a:r>
              <a:rPr lang="en-US" sz="2400" b="1" dirty="0"/>
              <a:t> </a:t>
            </a:r>
            <a:r>
              <a:rPr lang="en-US" sz="2400" b="1" dirty="0" err="1"/>
              <a:t>hàng</a:t>
            </a:r>
            <a:r>
              <a:rPr lang="en-US" sz="2400" b="1" dirty="0"/>
              <a:t> </a:t>
            </a:r>
            <a:r>
              <a:rPr lang="en-US" sz="2400" b="1" dirty="0" err="1"/>
              <a:t>loạt</a:t>
            </a:r>
            <a:r>
              <a:rPr lang="en-US" sz="2400" b="1" dirty="0"/>
              <a:t> </a:t>
            </a:r>
            <a:r>
              <a:rPr lang="en-US" sz="2400" b="1" dirty="0" err="1"/>
              <a:t>tính</a:t>
            </a:r>
            <a:r>
              <a:rPr lang="en-US" sz="2400" b="1" dirty="0"/>
              <a:t> </a:t>
            </a:r>
            <a:r>
              <a:rPr lang="en-US" sz="2400" b="1" dirty="0" err="1"/>
              <a:t>trạng</a:t>
            </a:r>
            <a:r>
              <a:rPr lang="en-US" sz="24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76200"/>
            <a:ext cx="9144000" cy="6705600"/>
            <a:chOff x="0" y="0"/>
            <a:chExt cx="9144000" cy="6705600"/>
          </a:xfrm>
        </p:grpSpPr>
        <p:pic>
          <p:nvPicPr>
            <p:cNvPr id="22536" name="Picture 2" descr="C:\Program Files\Microsoft Office\Office2007\MEDIA\OFFICE12\Lines\BD14516_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6610350"/>
              <a:ext cx="5715000" cy="9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7" name="Picture 3" descr="C:\Program Files\Microsoft Office\Office2007\MEDIA\OFFICE12\Lines\BD14516_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-1623798" y="4929402"/>
              <a:ext cx="3476196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8" name="Picture 3" descr="C:\Program Files\Microsoft Office\Office2007\MEDIA\OFFICE12\Lines\BD14516_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7320571" y="1671029"/>
              <a:ext cx="3476196" cy="134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9" name="Picture 4" descr="C:\Program Files\Microsoft Office\Office2007\MEDIA\OFFICE12\Lines\BD14516_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00800" y="0"/>
              <a:ext cx="2743200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0" name="Picture 6" descr="C:\Program Files\Microsoft Office\Office2007\MEDIA\CAGCAT10\j0305257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305800" y="5562600"/>
              <a:ext cx="609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ounded Rectangle 9"/>
          <p:cNvSpPr/>
          <p:nvPr/>
        </p:nvSpPr>
        <p:spPr>
          <a:xfrm>
            <a:off x="3124200" y="76200"/>
            <a:ext cx="2743200" cy="533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838200"/>
            <a:ext cx="8610600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 err="1">
                <a:cs typeface="Times New Roman" pitchFamily="18" charset="0"/>
              </a:rPr>
              <a:t>Câu</a:t>
            </a:r>
            <a:r>
              <a:rPr lang="en-US" sz="2200" b="1" dirty="0">
                <a:cs typeface="Times New Roman" pitchFamily="18" charset="0"/>
              </a:rPr>
              <a:t> 1. </a:t>
            </a:r>
            <a:r>
              <a:rPr lang="en-US" sz="2200" b="1" dirty="0" err="1">
                <a:cs typeface="Times New Roman" pitchFamily="18" charset="0"/>
              </a:rPr>
              <a:t>Tương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tác</a:t>
            </a:r>
            <a:r>
              <a:rPr lang="en-US" sz="2200" b="1" dirty="0">
                <a:cs typeface="Times New Roman" pitchFamily="18" charset="0"/>
              </a:rPr>
              <a:t> gen </a:t>
            </a:r>
            <a:r>
              <a:rPr lang="en-US" sz="2200" b="1" dirty="0" err="1">
                <a:cs typeface="Times New Roman" pitchFamily="18" charset="0"/>
              </a:rPr>
              <a:t>là</a:t>
            </a:r>
            <a:endParaRPr lang="en-US" sz="2200" b="1" dirty="0"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200" b="1" dirty="0" err="1">
                <a:cs typeface="Times New Roman" pitchFamily="18" charset="0"/>
              </a:rPr>
              <a:t>Sự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tác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động</a:t>
            </a:r>
            <a:r>
              <a:rPr lang="en-US" sz="2200" b="1" dirty="0">
                <a:cs typeface="Times New Roman" pitchFamily="18" charset="0"/>
              </a:rPr>
              <a:t> qua </a:t>
            </a:r>
            <a:r>
              <a:rPr lang="en-US" sz="2200" b="1" dirty="0" err="1">
                <a:cs typeface="Times New Roman" pitchFamily="18" charset="0"/>
              </a:rPr>
              <a:t>lại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giữa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các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phân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tử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mARN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trong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quá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trình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hình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thành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một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kiểu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hình</a:t>
            </a:r>
            <a:r>
              <a:rPr lang="en-US" sz="2200" b="1" dirty="0">
                <a:cs typeface="Times New Roman" pitchFamily="18" charset="0"/>
              </a:rPr>
              <a:t>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200" b="1" dirty="0" err="1">
                <a:cs typeface="Times New Roman" pitchFamily="18" charset="0"/>
              </a:rPr>
              <a:t>Sản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phẩm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của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các</a:t>
            </a:r>
            <a:r>
              <a:rPr lang="en-US" sz="2200" b="1" dirty="0">
                <a:cs typeface="Times New Roman" pitchFamily="18" charset="0"/>
              </a:rPr>
              <a:t> gen </a:t>
            </a:r>
            <a:r>
              <a:rPr lang="en-US" sz="2200" b="1" dirty="0" err="1">
                <a:cs typeface="Times New Roman" pitchFamily="18" charset="0"/>
              </a:rPr>
              <a:t>tương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tác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với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nhau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để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tạo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nên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một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tính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trạng</a:t>
            </a:r>
            <a:r>
              <a:rPr lang="en-US" sz="2200" b="1" dirty="0">
                <a:cs typeface="Times New Roman" pitchFamily="18" charset="0"/>
              </a:rPr>
              <a:t>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200" b="1" dirty="0" err="1">
                <a:cs typeface="Times New Roman" pitchFamily="18" charset="0"/>
              </a:rPr>
              <a:t>Sự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tác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động</a:t>
            </a:r>
            <a:r>
              <a:rPr lang="en-US" sz="2200" b="1" dirty="0">
                <a:cs typeface="Times New Roman" pitchFamily="18" charset="0"/>
              </a:rPr>
              <a:t> qua </a:t>
            </a:r>
            <a:r>
              <a:rPr lang="en-US" sz="2200" b="1" dirty="0" err="1">
                <a:cs typeface="Times New Roman" pitchFamily="18" charset="0"/>
              </a:rPr>
              <a:t>lại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giữa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các</a:t>
            </a:r>
            <a:r>
              <a:rPr lang="en-US" sz="2200" b="1" dirty="0">
                <a:cs typeface="Times New Roman" pitchFamily="18" charset="0"/>
              </a:rPr>
              <a:t> gen </a:t>
            </a:r>
            <a:r>
              <a:rPr lang="en-US" sz="2200" b="1" dirty="0" err="1">
                <a:cs typeface="Times New Roman" pitchFamily="18" charset="0"/>
              </a:rPr>
              <a:t>trong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quá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trình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hình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thành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một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kiểu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hình</a:t>
            </a:r>
            <a:r>
              <a:rPr lang="en-US" sz="2200" b="1" dirty="0">
                <a:cs typeface="Times New Roman" pitchFamily="18" charset="0"/>
              </a:rPr>
              <a:t>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200" b="1" dirty="0" err="1">
                <a:cs typeface="Times New Roman" pitchFamily="18" charset="0"/>
              </a:rPr>
              <a:t>Cả</a:t>
            </a:r>
            <a:r>
              <a:rPr lang="en-US" sz="2200" b="1" dirty="0">
                <a:cs typeface="Times New Roman" pitchFamily="18" charset="0"/>
              </a:rPr>
              <a:t> A, B </a:t>
            </a:r>
            <a:r>
              <a:rPr lang="en-US" sz="2200" b="1" dirty="0" err="1">
                <a:cs typeface="Times New Roman" pitchFamily="18" charset="0"/>
              </a:rPr>
              <a:t>và</a:t>
            </a:r>
            <a:r>
              <a:rPr lang="en-US" sz="2200" b="1" dirty="0">
                <a:cs typeface="Times New Roman" pitchFamily="18" charset="0"/>
              </a:rPr>
              <a:t> C.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3733800"/>
            <a:ext cx="8458200" cy="283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âu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2.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Thực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chất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của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tương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tác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gen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là</a:t>
            </a:r>
            <a:endParaRPr lang="en-US" sz="22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Sự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tác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động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qua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lại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giữa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các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phân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tử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tARN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trong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quá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trình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hình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thành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một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kiểu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hình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Sản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phẩm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của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các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gen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tương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tác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với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nhau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để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tạo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nên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một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kiểu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hình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Sự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tác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động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qua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lại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giữa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các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gen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trong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quá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trình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hình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thành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một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kiểu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hình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Cả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B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C.</a:t>
            </a:r>
          </a:p>
        </p:txBody>
      </p:sp>
      <p:sp>
        <p:nvSpPr>
          <p:cNvPr id="12" name="Smiley Face 11"/>
          <p:cNvSpPr/>
          <p:nvPr/>
        </p:nvSpPr>
        <p:spPr>
          <a:xfrm>
            <a:off x="307822" y="2238375"/>
            <a:ext cx="533400" cy="5334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Smiley Face 13"/>
          <p:cNvSpPr/>
          <p:nvPr/>
        </p:nvSpPr>
        <p:spPr>
          <a:xfrm>
            <a:off x="304800" y="4800600"/>
            <a:ext cx="609600" cy="6096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2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24" name="Rectangle 12"/>
          <p:cNvSpPr>
            <a:spLocks noChangeArrowheads="1"/>
          </p:cNvSpPr>
          <p:nvPr/>
        </p:nvSpPr>
        <p:spPr bwMode="auto">
          <a:xfrm>
            <a:off x="762000" y="381000"/>
            <a:ext cx="7315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u="sng"/>
              <a:t>BÀI 10</a:t>
            </a:r>
            <a:r>
              <a:rPr lang="en-US" sz="2200" b="1"/>
              <a:t>:    T</a:t>
            </a:r>
            <a:r>
              <a:rPr lang="vi-VN" sz="2200" b="1"/>
              <a:t>ƯƠ</a:t>
            </a:r>
            <a:r>
              <a:rPr lang="en-US" sz="2200" b="1"/>
              <a:t>NG TÁC GEN VÀ TÁC ĐỘNG ĐA HIỆU CỦA GEN </a:t>
            </a:r>
          </a:p>
        </p:txBody>
      </p:sp>
      <p:sp>
        <p:nvSpPr>
          <p:cNvPr id="166925" name="Rectangle 13"/>
          <p:cNvSpPr>
            <a:spLocks noChangeArrowheads="1"/>
          </p:cNvSpPr>
          <p:nvPr/>
        </p:nvSpPr>
        <p:spPr bwMode="auto">
          <a:xfrm>
            <a:off x="609600" y="1981200"/>
            <a:ext cx="81534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150000"/>
              </a:lnSpc>
            </a:pPr>
            <a:r>
              <a:rPr lang="en-US" sz="2200" b="1"/>
              <a:t>I- T</a:t>
            </a:r>
            <a:r>
              <a:rPr lang="vi-VN" sz="2200" b="1"/>
              <a:t>ƯƠ</a:t>
            </a:r>
            <a:r>
              <a:rPr lang="en-US" sz="2200" b="1"/>
              <a:t>NG TÁC GEN</a:t>
            </a:r>
          </a:p>
          <a:p>
            <a:pPr marL="457200" indent="-457200" algn="just">
              <a:lnSpc>
                <a:spcPct val="150000"/>
              </a:lnSpc>
            </a:pPr>
            <a:r>
              <a:rPr lang="en-US" sz="2200" b="1"/>
              <a:t>	1. T</a:t>
            </a:r>
            <a:r>
              <a:rPr lang="vi-VN" sz="2200" b="1"/>
              <a:t>ươ</a:t>
            </a:r>
            <a:r>
              <a:rPr lang="en-US" sz="2200" b="1"/>
              <a:t>ng tác bổ sung</a:t>
            </a:r>
          </a:p>
          <a:p>
            <a:pPr marL="457200" indent="-457200" algn="just">
              <a:lnSpc>
                <a:spcPct val="150000"/>
              </a:lnSpc>
            </a:pPr>
            <a:r>
              <a:rPr lang="en-US" sz="2200" b="1"/>
              <a:t>	2. T</a:t>
            </a:r>
            <a:r>
              <a:rPr lang="vi-VN" sz="2200" b="1"/>
              <a:t>ươ</a:t>
            </a:r>
            <a:r>
              <a:rPr lang="en-US" sz="2200" b="1"/>
              <a:t>ng tác cộng gộp</a:t>
            </a:r>
          </a:p>
          <a:p>
            <a:pPr marL="457200" indent="-457200" algn="just">
              <a:lnSpc>
                <a:spcPct val="150000"/>
              </a:lnSpc>
            </a:pPr>
            <a:r>
              <a:rPr lang="en-US" sz="2200" b="1"/>
              <a:t>II – TÁC ĐỘNG ĐA HIỆU CỦA GEN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6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6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4" grpId="0"/>
      <p:bldP spid="1669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52400"/>
            <a:ext cx="8382000" cy="1784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 err="1">
                <a:cs typeface="Times New Roman" pitchFamily="18" charset="0"/>
              </a:rPr>
              <a:t>Câu</a:t>
            </a:r>
            <a:r>
              <a:rPr lang="en-US" sz="2200" b="1" dirty="0">
                <a:cs typeface="Times New Roman" pitchFamily="18" charset="0"/>
              </a:rPr>
              <a:t> 3. </a:t>
            </a:r>
            <a:r>
              <a:rPr lang="en-US" sz="2200" b="1" dirty="0" err="1">
                <a:cs typeface="Times New Roman" pitchFamily="18" charset="0"/>
              </a:rPr>
              <a:t>Thế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nào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là</a:t>
            </a:r>
            <a:r>
              <a:rPr lang="en-US" sz="2200" b="1" dirty="0">
                <a:cs typeface="Times New Roman" pitchFamily="18" charset="0"/>
              </a:rPr>
              <a:t> gen </a:t>
            </a:r>
            <a:r>
              <a:rPr lang="en-US" sz="2200" b="1" dirty="0" err="1">
                <a:cs typeface="Times New Roman" pitchFamily="18" charset="0"/>
              </a:rPr>
              <a:t>đa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hiệu</a:t>
            </a:r>
            <a:r>
              <a:rPr lang="en-US" sz="2200" b="1" dirty="0">
                <a:cs typeface="Times New Roman" pitchFamily="18" charset="0"/>
              </a:rPr>
              <a:t>?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200" b="1" dirty="0">
                <a:cs typeface="Times New Roman" pitchFamily="18" charset="0"/>
              </a:rPr>
              <a:t>Gen </a:t>
            </a:r>
            <a:r>
              <a:rPr lang="en-US" sz="2200" b="1" dirty="0" err="1">
                <a:cs typeface="Times New Roman" pitchFamily="18" charset="0"/>
              </a:rPr>
              <a:t>tạo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ra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nhiều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loại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mARN</a:t>
            </a:r>
            <a:r>
              <a:rPr lang="en-US" sz="2200" b="1" dirty="0">
                <a:cs typeface="Times New Roman" pitchFamily="18" charset="0"/>
              </a:rPr>
              <a:t>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200" b="1" dirty="0">
                <a:cs typeface="Times New Roman" pitchFamily="18" charset="0"/>
              </a:rPr>
              <a:t>Gen </a:t>
            </a:r>
            <a:r>
              <a:rPr lang="en-US" sz="2200" b="1" dirty="0" err="1">
                <a:cs typeface="Times New Roman" pitchFamily="18" charset="0"/>
              </a:rPr>
              <a:t>điều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khiển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hoạt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động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của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các</a:t>
            </a:r>
            <a:r>
              <a:rPr lang="en-US" sz="2200" b="1" dirty="0">
                <a:cs typeface="Times New Roman" pitchFamily="18" charset="0"/>
              </a:rPr>
              <a:t> gen </a:t>
            </a:r>
            <a:r>
              <a:rPr lang="en-US" sz="2200" b="1" dirty="0" err="1">
                <a:cs typeface="Times New Roman" pitchFamily="18" charset="0"/>
              </a:rPr>
              <a:t>khác</a:t>
            </a:r>
            <a:r>
              <a:rPr lang="en-US" sz="2200" b="1" dirty="0">
                <a:cs typeface="Times New Roman" pitchFamily="18" charset="0"/>
              </a:rPr>
              <a:t>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200" b="1" dirty="0">
                <a:cs typeface="Times New Roman" pitchFamily="18" charset="0"/>
              </a:rPr>
              <a:t>Gen </a:t>
            </a:r>
            <a:r>
              <a:rPr lang="en-US" sz="2200" b="1" dirty="0" err="1">
                <a:cs typeface="Times New Roman" pitchFamily="18" charset="0"/>
              </a:rPr>
              <a:t>mà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sản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phẩm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của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nó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ảnh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hưởng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đến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nhiều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tính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trạng</a:t>
            </a:r>
            <a:r>
              <a:rPr lang="en-US" sz="2200" b="1" dirty="0">
                <a:cs typeface="Times New Roman" pitchFamily="18" charset="0"/>
              </a:rPr>
              <a:t>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200" b="1" dirty="0">
                <a:cs typeface="Times New Roman" pitchFamily="18" charset="0"/>
              </a:rPr>
              <a:t>Gen </a:t>
            </a:r>
            <a:r>
              <a:rPr lang="en-US" sz="2200" b="1" dirty="0" err="1">
                <a:cs typeface="Times New Roman" pitchFamily="18" charset="0"/>
              </a:rPr>
              <a:t>tạo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ra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sản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phẩm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với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hiệu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quả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cao</a:t>
            </a:r>
            <a:r>
              <a:rPr lang="en-US" sz="2200" b="1" dirty="0">
                <a:cs typeface="Times New Roman" pitchFamily="18" charset="0"/>
              </a:rPr>
              <a:t>. </a:t>
            </a:r>
          </a:p>
        </p:txBody>
      </p:sp>
      <p:sp>
        <p:nvSpPr>
          <p:cNvPr id="8" name="Smiley Face 7"/>
          <p:cNvSpPr/>
          <p:nvPr/>
        </p:nvSpPr>
        <p:spPr>
          <a:xfrm>
            <a:off x="457200" y="1295400"/>
            <a:ext cx="457200" cy="2286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2057400"/>
            <a:ext cx="8458200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 err="1">
                <a:cs typeface="Times New Roman" pitchFamily="18" charset="0"/>
              </a:rPr>
              <a:t>Câu</a:t>
            </a:r>
            <a:r>
              <a:rPr lang="en-US" sz="2200" b="1" dirty="0">
                <a:cs typeface="Times New Roman" pitchFamily="18" charset="0"/>
              </a:rPr>
              <a:t> 4. </a:t>
            </a:r>
            <a:r>
              <a:rPr lang="en-US" sz="2200" b="1" dirty="0" err="1">
                <a:cs typeface="Times New Roman" pitchFamily="18" charset="0"/>
              </a:rPr>
              <a:t>Loại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tác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động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của</a:t>
            </a:r>
            <a:r>
              <a:rPr lang="en-US" sz="2200" b="1" dirty="0">
                <a:cs typeface="Times New Roman" pitchFamily="18" charset="0"/>
              </a:rPr>
              <a:t> gen </a:t>
            </a:r>
            <a:r>
              <a:rPr lang="en-US" sz="2200" b="1" dirty="0" err="1">
                <a:cs typeface="Times New Roman" pitchFamily="18" charset="0"/>
              </a:rPr>
              <a:t>thường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được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chú</a:t>
            </a:r>
            <a:r>
              <a:rPr lang="en-US" sz="2200" b="1" dirty="0">
                <a:cs typeface="Times New Roman" pitchFamily="18" charset="0"/>
              </a:rPr>
              <a:t> ý </a:t>
            </a:r>
            <a:r>
              <a:rPr lang="en-US" sz="2200" b="1" dirty="0" err="1">
                <a:cs typeface="Times New Roman" pitchFamily="18" charset="0"/>
              </a:rPr>
              <a:t>trong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sản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xuất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nông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nghiệp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là</a:t>
            </a:r>
            <a:endParaRPr lang="en-US" sz="2200" b="1" dirty="0"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200" b="1" dirty="0" err="1">
                <a:cs typeface="Times New Roman" pitchFamily="18" charset="0"/>
              </a:rPr>
              <a:t>Tương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tác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bổ</a:t>
            </a:r>
            <a:r>
              <a:rPr lang="en-US" sz="2200" b="1" dirty="0">
                <a:cs typeface="Times New Roman" pitchFamily="18" charset="0"/>
              </a:rPr>
              <a:t> sung </a:t>
            </a:r>
            <a:r>
              <a:rPr lang="en-US" sz="2200" b="1" dirty="0" err="1">
                <a:cs typeface="Times New Roman" pitchFamily="18" charset="0"/>
              </a:rPr>
              <a:t>giữa</a:t>
            </a:r>
            <a:r>
              <a:rPr lang="en-US" sz="2200" b="1" dirty="0">
                <a:cs typeface="Times New Roman" pitchFamily="18" charset="0"/>
              </a:rPr>
              <a:t> 2 </a:t>
            </a:r>
            <a:r>
              <a:rPr lang="en-US" sz="2200" b="1" dirty="0" err="1">
                <a:cs typeface="Times New Roman" pitchFamily="18" charset="0"/>
              </a:rPr>
              <a:t>loại</a:t>
            </a:r>
            <a:r>
              <a:rPr lang="en-US" sz="2200" b="1" dirty="0">
                <a:cs typeface="Times New Roman" pitchFamily="18" charset="0"/>
              </a:rPr>
              <a:t> gen </a:t>
            </a:r>
            <a:r>
              <a:rPr lang="en-US" sz="2200" b="1" dirty="0" err="1">
                <a:cs typeface="Times New Roman" pitchFamily="18" charset="0"/>
              </a:rPr>
              <a:t>trội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không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alen</a:t>
            </a:r>
            <a:r>
              <a:rPr lang="en-US" sz="2200" b="1" dirty="0">
                <a:cs typeface="Times New Roman" pitchFamily="18" charset="0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200" b="1" dirty="0" err="1">
                <a:cs typeface="Times New Roman" pitchFamily="18" charset="0"/>
              </a:rPr>
              <a:t>Tương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tác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cộng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gộp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giữa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các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alen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trội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không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alen</a:t>
            </a:r>
            <a:r>
              <a:rPr lang="en-US" sz="2200" b="1" dirty="0">
                <a:cs typeface="Times New Roman" pitchFamily="18" charset="0"/>
              </a:rPr>
              <a:t>(</a:t>
            </a:r>
            <a:r>
              <a:rPr lang="en-US" sz="2200" b="1" dirty="0" err="1">
                <a:cs typeface="Times New Roman" pitchFamily="18" charset="0"/>
              </a:rPr>
              <a:t>khác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lôcut</a:t>
            </a:r>
            <a:r>
              <a:rPr lang="en-US" sz="2200" b="1" dirty="0">
                <a:cs typeface="Times New Roman" pitchFamily="18" charset="0"/>
              </a:rPr>
              <a:t>).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200" b="1" dirty="0" err="1">
                <a:cs typeface="Times New Roman" pitchFamily="18" charset="0"/>
              </a:rPr>
              <a:t>Tác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động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át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chế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giữa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các</a:t>
            </a:r>
            <a:r>
              <a:rPr lang="en-US" sz="2200" b="1" dirty="0">
                <a:cs typeface="Times New Roman" pitchFamily="18" charset="0"/>
              </a:rPr>
              <a:t> gen </a:t>
            </a:r>
            <a:r>
              <a:rPr lang="en-US" sz="2200" b="1" dirty="0" err="1">
                <a:cs typeface="Times New Roman" pitchFamily="18" charset="0"/>
              </a:rPr>
              <a:t>không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alen</a:t>
            </a:r>
            <a:r>
              <a:rPr lang="en-US" sz="2200" b="1" dirty="0">
                <a:cs typeface="Times New Roman" pitchFamily="18" charset="0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200" b="1" dirty="0" err="1">
                <a:cs typeface="Times New Roman" pitchFamily="18" charset="0"/>
              </a:rPr>
              <a:t>Tác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động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đa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hiệu</a:t>
            </a:r>
            <a:r>
              <a:rPr lang="en-US" sz="2200" b="1" dirty="0">
                <a:cs typeface="Times New Roman" pitchFamily="18" charset="0"/>
              </a:rPr>
              <a:t>.</a:t>
            </a:r>
          </a:p>
        </p:txBody>
      </p:sp>
      <p:sp>
        <p:nvSpPr>
          <p:cNvPr id="9" name="Smiley Face 8"/>
          <p:cNvSpPr/>
          <p:nvPr/>
        </p:nvSpPr>
        <p:spPr>
          <a:xfrm>
            <a:off x="533400" y="3200400"/>
            <a:ext cx="381000" cy="3048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4343400"/>
            <a:ext cx="8686800" cy="1784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 err="1">
                <a:cs typeface="Times New Roman" pitchFamily="18" charset="0"/>
              </a:rPr>
              <a:t>Câu</a:t>
            </a:r>
            <a:r>
              <a:rPr lang="en-US" sz="2200" b="1" dirty="0">
                <a:cs typeface="Times New Roman" pitchFamily="18" charset="0"/>
              </a:rPr>
              <a:t> 5. </a:t>
            </a:r>
            <a:r>
              <a:rPr lang="en-US" sz="2200" b="1" dirty="0" err="1">
                <a:cs typeface="Times New Roman" pitchFamily="18" charset="0"/>
              </a:rPr>
              <a:t>Điểm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nổi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bật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của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tương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tác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giữa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các</a:t>
            </a:r>
            <a:r>
              <a:rPr lang="en-US" sz="2200" b="1" dirty="0">
                <a:cs typeface="Times New Roman" pitchFamily="18" charset="0"/>
              </a:rPr>
              <a:t> gen </a:t>
            </a:r>
            <a:r>
              <a:rPr lang="en-US" sz="2200" b="1" dirty="0" err="1">
                <a:cs typeface="Times New Roman" pitchFamily="18" charset="0"/>
              </a:rPr>
              <a:t>không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alen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là</a:t>
            </a:r>
            <a:r>
              <a:rPr lang="en-US" sz="2200" b="1" dirty="0">
                <a:cs typeface="Times New Roman" pitchFamily="18" charset="0"/>
              </a:rPr>
              <a:t>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200" b="1" dirty="0" err="1">
                <a:cs typeface="Times New Roman" pitchFamily="18" charset="0"/>
              </a:rPr>
              <a:t>Xuất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hiện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kiểu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hình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giống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bố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mẹ</a:t>
            </a:r>
            <a:r>
              <a:rPr lang="en-US" sz="2200" b="1" dirty="0">
                <a:cs typeface="Times New Roman" pitchFamily="18" charset="0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200" b="1" dirty="0" err="1">
                <a:cs typeface="Times New Roman" pitchFamily="18" charset="0"/>
              </a:rPr>
              <a:t>Xuất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hiện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kiểu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hình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mới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chưa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có</a:t>
            </a:r>
            <a:r>
              <a:rPr lang="en-US" sz="2200" b="1" dirty="0">
                <a:cs typeface="Times New Roman" pitchFamily="18" charset="0"/>
              </a:rPr>
              <a:t> ở </a:t>
            </a:r>
            <a:r>
              <a:rPr lang="en-US" sz="2200" b="1" dirty="0" err="1">
                <a:cs typeface="Times New Roman" pitchFamily="18" charset="0"/>
              </a:rPr>
              <a:t>bố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mẹ</a:t>
            </a:r>
            <a:r>
              <a:rPr lang="en-US" sz="2200" b="1" dirty="0">
                <a:cs typeface="Times New Roman" pitchFamily="18" charset="0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200" b="1" dirty="0" err="1">
                <a:cs typeface="Times New Roman" pitchFamily="18" charset="0"/>
              </a:rPr>
              <a:t>Làm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tăng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cường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sự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biểu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hiện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của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tính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trạng</a:t>
            </a:r>
            <a:r>
              <a:rPr lang="en-US" sz="2200" b="1" dirty="0">
                <a:cs typeface="Times New Roman" pitchFamily="18" charset="0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200" b="1" dirty="0" err="1">
                <a:cs typeface="Times New Roman" pitchFamily="18" charset="0"/>
              </a:rPr>
              <a:t>Làm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giảm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sự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biểu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hiện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của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tính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trạng</a:t>
            </a:r>
            <a:r>
              <a:rPr lang="en-US" sz="2200" b="1" dirty="0">
                <a:cs typeface="Times New Roman" pitchFamily="18" charset="0"/>
              </a:rPr>
              <a:t>.</a:t>
            </a:r>
          </a:p>
        </p:txBody>
      </p:sp>
      <p:sp>
        <p:nvSpPr>
          <p:cNvPr id="11" name="Smiley Face 10"/>
          <p:cNvSpPr/>
          <p:nvPr/>
        </p:nvSpPr>
        <p:spPr>
          <a:xfrm>
            <a:off x="457200" y="5105400"/>
            <a:ext cx="381000" cy="3048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6" grpId="0"/>
      <p:bldP spid="9" grpId="0" animBg="1"/>
      <p:bldP spid="10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46200"/>
          <a:ext cx="8229600" cy="5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9440"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DT </a:t>
                      </a:r>
                      <a:r>
                        <a:rPr lang="en-US" sz="1800" b="1" u="none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phân</a:t>
                      </a:r>
                      <a:r>
                        <a:rPr lang="en-US" sz="1800" b="1" u="none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li </a:t>
                      </a:r>
                      <a:r>
                        <a:rPr lang="en-US" sz="1800" b="1" u="none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độc</a:t>
                      </a:r>
                      <a:r>
                        <a:rPr lang="en-US" sz="1800" b="1" u="none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u="none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lập</a:t>
                      </a:r>
                      <a:endParaRPr lang="en-US" u="non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u="non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DT </a:t>
                      </a:r>
                      <a:r>
                        <a:rPr lang="en-US" sz="1800" b="1" u="none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tương</a:t>
                      </a:r>
                      <a:r>
                        <a:rPr lang="en-US" sz="1800" b="1" u="non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u="none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tác</a:t>
                      </a:r>
                      <a:r>
                        <a:rPr lang="en-US" sz="1800" b="1" u="non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gen </a:t>
                      </a:r>
                      <a:r>
                        <a:rPr lang="en-US" sz="1800" b="1" u="none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bổ</a:t>
                      </a:r>
                      <a:r>
                        <a:rPr lang="en-US" sz="1800" b="1" u="none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sung (9 : 7)</a:t>
                      </a:r>
                      <a:endParaRPr lang="en-US" u="non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1.Hai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cặp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gen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nằm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trên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….......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cặp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NST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tương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đồng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2.Hai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cặp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gen qui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định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……….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tính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trạng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 F</a:t>
                      </a:r>
                      <a:r>
                        <a:rPr lang="en-US" sz="2400" b="0" kern="1200" baseline="-250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dị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hợp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cặp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gen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tạo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ra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………. 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loại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giao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tử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với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tỉ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lệ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bằng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nhau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 F</a:t>
                      </a:r>
                      <a:r>
                        <a:rPr lang="en-US" sz="2400" b="0" kern="1200" baseline="-250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x F</a:t>
                      </a:r>
                      <a:r>
                        <a:rPr lang="en-US" sz="2400" b="0" kern="1200" baseline="-250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→ F</a:t>
                      </a:r>
                      <a:r>
                        <a:rPr lang="en-US" sz="2400" b="0" kern="1200" baseline="-250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tỉ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lệ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kiểu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hình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.............</a:t>
                      </a:r>
                    </a:p>
                    <a:p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5.Tương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tác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giữa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gen …….</a:t>
                      </a:r>
                    </a:p>
                    <a:p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………. ………….</a:t>
                      </a:r>
                    </a:p>
                    <a:p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1.Hai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cặp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gen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nằm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trên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…....... 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cặp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NST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tương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đồng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2.Hai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cặp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gen qui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định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………..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tính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trạng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 F</a:t>
                      </a:r>
                      <a:r>
                        <a:rPr lang="en-US" sz="2400" b="0" kern="1200" baseline="-250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dị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hợp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cặp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gen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tạo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ra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……….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loại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giao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tử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với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tỉ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lệ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bằng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nhau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 F</a:t>
                      </a:r>
                      <a:r>
                        <a:rPr lang="en-US" sz="2400" b="0" kern="1200" baseline="-250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x F</a:t>
                      </a:r>
                      <a:r>
                        <a:rPr lang="en-US" sz="2400" b="0" kern="1200" baseline="-250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→ F</a:t>
                      </a:r>
                      <a:r>
                        <a:rPr lang="en-US" sz="2400" b="0" kern="1200" baseline="-250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tỉ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lệ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kiểu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hình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.................</a:t>
                      </a:r>
                    </a:p>
                    <a:p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5.Tương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tác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giữa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gen …….</a:t>
                      </a:r>
                    </a:p>
                    <a:p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…………… </a:t>
                      </a:r>
                      <a:endParaRPr lang="en-US" sz="2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668713" y="1981200"/>
            <a:ext cx="533400" cy="304800"/>
          </a:xfrm>
          <a:prstGeom prst="rect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7696200" y="1981200"/>
            <a:ext cx="533400" cy="304800"/>
          </a:xfrm>
          <a:prstGeom prst="rect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3654425" y="2667000"/>
            <a:ext cx="533400" cy="304800"/>
          </a:xfrm>
          <a:prstGeom prst="rect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7848600" y="2716213"/>
            <a:ext cx="533400" cy="304800"/>
          </a:xfrm>
          <a:prstGeom prst="rect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838200" y="3886200"/>
            <a:ext cx="533400" cy="304800"/>
          </a:xfrm>
          <a:prstGeom prst="rect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53000" y="3886200"/>
            <a:ext cx="533400" cy="304800"/>
          </a:xfrm>
          <a:prstGeom prst="rect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71600" y="4953000"/>
            <a:ext cx="1981200" cy="304800"/>
          </a:xfrm>
          <a:prstGeom prst="rect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</a:rPr>
              <a:t>9 : 3: 3: 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38800" y="4953000"/>
            <a:ext cx="990600" cy="304800"/>
          </a:xfrm>
          <a:prstGeom prst="rect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</a:rPr>
              <a:t>9 : 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19200" y="5638800"/>
            <a:ext cx="1143000" cy="304800"/>
          </a:xfrm>
          <a:prstGeom prst="rect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alen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67300" y="5680075"/>
            <a:ext cx="2019300" cy="263525"/>
          </a:xfrm>
          <a:prstGeom prst="rect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alen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BÀI TẬP Ở NHÀ</a:t>
            </a:r>
          </a:p>
        </p:txBody>
      </p:sp>
      <p:sp>
        <p:nvSpPr>
          <p:cNvPr id="2560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SGK /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45</a:t>
            </a:r>
          </a:p>
          <a:p>
            <a:pPr marL="0" indent="0">
              <a:buFontTx/>
              <a:buNone/>
              <a:defRPr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11 –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gen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Hoán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gen.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4572000" y="5227637"/>
            <a:ext cx="4572000" cy="15541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/>
              <a:t>	Gen không alen: 2 alen thuộc 2 lôcut khác nhau</a:t>
            </a:r>
          </a:p>
        </p:txBody>
      </p:sp>
      <p:sp>
        <p:nvSpPr>
          <p:cNvPr id="38985" name="Text Box 73"/>
          <p:cNvSpPr txBox="1">
            <a:spLocks noChangeArrowheads="1"/>
          </p:cNvSpPr>
          <p:nvPr/>
        </p:nvSpPr>
        <p:spPr bwMode="auto">
          <a:xfrm>
            <a:off x="304800" y="990600"/>
            <a:ext cx="883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3200" dirty="0" err="1">
                <a:solidFill>
                  <a:srgbClr val="FF0066"/>
                </a:solidFill>
              </a:rPr>
              <a:t>Phân</a:t>
            </a:r>
            <a:r>
              <a:rPr lang="en-US" altLang="en-US" sz="3200" dirty="0">
                <a:solidFill>
                  <a:srgbClr val="FF0066"/>
                </a:solidFill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</a:rPr>
              <a:t>biệt</a:t>
            </a:r>
            <a:r>
              <a:rPr lang="en-US" altLang="en-US" sz="3200" dirty="0">
                <a:solidFill>
                  <a:srgbClr val="FF0066"/>
                </a:solidFill>
              </a:rPr>
              <a:t> 2 </a:t>
            </a:r>
            <a:r>
              <a:rPr lang="en-US" altLang="en-US" sz="3200" dirty="0" err="1">
                <a:solidFill>
                  <a:srgbClr val="FF0066"/>
                </a:solidFill>
              </a:rPr>
              <a:t>khái</a:t>
            </a:r>
            <a:r>
              <a:rPr lang="en-US" altLang="en-US" sz="3200" dirty="0">
                <a:solidFill>
                  <a:srgbClr val="FF0066"/>
                </a:solidFill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</a:rPr>
              <a:t>niệm</a:t>
            </a:r>
            <a:r>
              <a:rPr lang="en-US" altLang="en-US" sz="3200" dirty="0">
                <a:solidFill>
                  <a:srgbClr val="FF0066"/>
                </a:solidFill>
              </a:rPr>
              <a:t>: gen </a:t>
            </a:r>
            <a:r>
              <a:rPr lang="en-US" altLang="en-US" sz="3200" dirty="0" err="1">
                <a:solidFill>
                  <a:srgbClr val="FF0066"/>
                </a:solidFill>
              </a:rPr>
              <a:t>alen</a:t>
            </a:r>
            <a:r>
              <a:rPr lang="en-US" altLang="en-US" sz="3200" dirty="0">
                <a:solidFill>
                  <a:srgbClr val="FF0066"/>
                </a:solidFill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</a:rPr>
              <a:t>và</a:t>
            </a:r>
            <a:r>
              <a:rPr lang="en-US" altLang="en-US" sz="3200" dirty="0">
                <a:solidFill>
                  <a:srgbClr val="FF0066"/>
                </a:solidFill>
              </a:rPr>
              <a:t> gen </a:t>
            </a:r>
            <a:r>
              <a:rPr lang="en-US" altLang="en-US" sz="3200" dirty="0" err="1">
                <a:solidFill>
                  <a:srgbClr val="FF0066"/>
                </a:solidFill>
              </a:rPr>
              <a:t>không</a:t>
            </a:r>
            <a:r>
              <a:rPr lang="en-US" altLang="en-US" sz="3200" dirty="0">
                <a:solidFill>
                  <a:srgbClr val="FF0066"/>
                </a:solidFill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</a:rPr>
              <a:t>alen</a:t>
            </a:r>
            <a:r>
              <a:rPr lang="en-US" altLang="en-US" sz="3200" dirty="0">
                <a:solidFill>
                  <a:srgbClr val="FF0066"/>
                </a:solidFill>
              </a:rPr>
              <a:t>? </a:t>
            </a: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76200" y="87313"/>
            <a:ext cx="9067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 dirty="0" err="1">
                <a:solidFill>
                  <a:srgbClr val="FF0066"/>
                </a:solidFill>
              </a:rPr>
              <a:t>Bài</a:t>
            </a:r>
            <a:r>
              <a:rPr lang="en-US" altLang="en-US" sz="1600" b="1" dirty="0">
                <a:solidFill>
                  <a:srgbClr val="FF0066"/>
                </a:solidFill>
              </a:rPr>
              <a:t> 10– TƯƠNG TÁC GEN VÀ TÁC ĐỘNG ĐA HIỆU CỦA GEN</a:t>
            </a:r>
          </a:p>
        </p:txBody>
      </p:sp>
      <p:sp>
        <p:nvSpPr>
          <p:cNvPr id="26" name="Line 4"/>
          <p:cNvSpPr>
            <a:spLocks noChangeShapeType="1"/>
          </p:cNvSpPr>
          <p:nvPr/>
        </p:nvSpPr>
        <p:spPr bwMode="auto">
          <a:xfrm>
            <a:off x="0" y="500063"/>
            <a:ext cx="9144000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Rectangle 40"/>
          <p:cNvSpPr>
            <a:spLocks noChangeArrowheads="1"/>
          </p:cNvSpPr>
          <p:nvPr/>
        </p:nvSpPr>
        <p:spPr bwMode="auto">
          <a:xfrm>
            <a:off x="33338" y="527050"/>
            <a:ext cx="2574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en-US" sz="2000" b="1" dirty="0">
                <a:solidFill>
                  <a:srgbClr val="0000FF"/>
                </a:solidFill>
              </a:rPr>
              <a:t>I. TƯƠNG TÁC GEN</a:t>
            </a:r>
          </a:p>
        </p:txBody>
      </p:sp>
      <p:pic>
        <p:nvPicPr>
          <p:cNvPr id="34" name="Picture 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0534" y="1752600"/>
            <a:ext cx="188242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0" y="5181600"/>
            <a:ext cx="4419600" cy="15696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/>
              <a:t>	Gen </a:t>
            </a:r>
            <a:r>
              <a:rPr lang="en-US" altLang="en-US" sz="3200" dirty="0" err="1"/>
              <a:t>alen</a:t>
            </a:r>
            <a:r>
              <a:rPr lang="en-US" altLang="en-US" sz="3200" dirty="0"/>
              <a:t>: 2 </a:t>
            </a:r>
            <a:r>
              <a:rPr lang="en-US" altLang="en-US" sz="3200" dirty="0" err="1"/>
              <a:t>alen</a:t>
            </a:r>
            <a:r>
              <a:rPr lang="en-US" altLang="en-US" sz="3200" dirty="0"/>
              <a:t> </a:t>
            </a:r>
            <a:br>
              <a:rPr lang="en-US" altLang="en-US" sz="3200" dirty="0"/>
            </a:br>
            <a:r>
              <a:rPr lang="en-US" altLang="en-US" sz="3200" dirty="0" err="1"/>
              <a:t>của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cùng</a:t>
            </a:r>
            <a:r>
              <a:rPr lang="en-US" altLang="en-US" sz="3200" dirty="0"/>
              <a:t> 1 gen, ở </a:t>
            </a:r>
            <a:r>
              <a:rPr lang="en-US" altLang="en-US" sz="3200" dirty="0" err="1"/>
              <a:t>cùng</a:t>
            </a:r>
            <a:r>
              <a:rPr lang="en-US" altLang="en-US" sz="3200" dirty="0"/>
              <a:t> 1 </a:t>
            </a:r>
            <a:r>
              <a:rPr lang="en-US" altLang="en-US" sz="3200" dirty="0" err="1"/>
              <a:t>lôcut</a:t>
            </a:r>
            <a:endParaRPr lang="en-US" altLang="en-US" sz="3200" dirty="0"/>
          </a:p>
        </p:txBody>
      </p:sp>
      <p:grpSp>
        <p:nvGrpSpPr>
          <p:cNvPr id="41" name="Group 49"/>
          <p:cNvGrpSpPr>
            <a:grpSpLocks/>
          </p:cNvGrpSpPr>
          <p:nvPr/>
        </p:nvGrpSpPr>
        <p:grpSpPr bwMode="auto">
          <a:xfrm>
            <a:off x="914400" y="3276600"/>
            <a:ext cx="1905000" cy="1417638"/>
            <a:chOff x="720" y="677"/>
            <a:chExt cx="1200" cy="893"/>
          </a:xfrm>
        </p:grpSpPr>
        <p:grpSp>
          <p:nvGrpSpPr>
            <p:cNvPr id="42" name="Group 48"/>
            <p:cNvGrpSpPr>
              <a:grpSpLocks/>
            </p:cNvGrpSpPr>
            <p:nvPr/>
          </p:nvGrpSpPr>
          <p:grpSpPr bwMode="auto">
            <a:xfrm>
              <a:off x="912" y="677"/>
              <a:ext cx="804" cy="522"/>
              <a:chOff x="912" y="677"/>
              <a:chExt cx="804" cy="522"/>
            </a:xfrm>
          </p:grpSpPr>
          <p:sp>
            <p:nvSpPr>
              <p:cNvPr id="44" name="AutoShape 37"/>
              <p:cNvSpPr>
                <a:spLocks noChangeArrowheads="1"/>
              </p:cNvSpPr>
              <p:nvPr/>
            </p:nvSpPr>
            <p:spPr bwMode="auto">
              <a:xfrm>
                <a:off x="1244" y="720"/>
                <a:ext cx="75" cy="474"/>
              </a:xfrm>
              <a:prstGeom prst="roundRect">
                <a:avLst>
                  <a:gd name="adj" fmla="val 16667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45" name="Oval 38"/>
              <p:cNvSpPr>
                <a:spLocks noChangeArrowheads="1"/>
              </p:cNvSpPr>
              <p:nvPr/>
            </p:nvSpPr>
            <p:spPr bwMode="auto">
              <a:xfrm>
                <a:off x="1244" y="763"/>
                <a:ext cx="75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6" name="Rectangle 40"/>
              <p:cNvSpPr>
                <a:spLocks noChangeArrowheads="1"/>
              </p:cNvSpPr>
              <p:nvPr/>
            </p:nvSpPr>
            <p:spPr bwMode="auto">
              <a:xfrm>
                <a:off x="1536" y="677"/>
                <a:ext cx="18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rgbClr val="0000FF"/>
                    </a:solidFill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47" name="Text Box 41"/>
              <p:cNvSpPr txBox="1">
                <a:spLocks noChangeArrowheads="1"/>
              </p:cNvSpPr>
              <p:nvPr/>
            </p:nvSpPr>
            <p:spPr bwMode="auto">
              <a:xfrm>
                <a:off x="912" y="677"/>
                <a:ext cx="186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eaLnBrk="1" hangingPunct="1"/>
                <a:r>
                  <a:rPr lang="en-US" altLang="en-US" sz="1800">
                    <a:solidFill>
                      <a:srgbClr val="0000FF"/>
                    </a:solidFill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48" name="AutoShape 43"/>
              <p:cNvSpPr>
                <a:spLocks noChangeArrowheads="1"/>
              </p:cNvSpPr>
              <p:nvPr/>
            </p:nvSpPr>
            <p:spPr bwMode="auto">
              <a:xfrm>
                <a:off x="1392" y="725"/>
                <a:ext cx="75" cy="474"/>
              </a:xfrm>
              <a:prstGeom prst="roundRect">
                <a:avLst>
                  <a:gd name="adj" fmla="val 16667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49" name="Oval 44"/>
              <p:cNvSpPr>
                <a:spLocks noChangeArrowheads="1"/>
              </p:cNvSpPr>
              <p:nvPr/>
            </p:nvSpPr>
            <p:spPr bwMode="auto">
              <a:xfrm>
                <a:off x="1392" y="768"/>
                <a:ext cx="75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43" name="Text Box 45"/>
            <p:cNvSpPr txBox="1">
              <a:spLocks noChangeArrowheads="1"/>
            </p:cNvSpPr>
            <p:nvPr/>
          </p:nvSpPr>
          <p:spPr bwMode="auto">
            <a:xfrm>
              <a:off x="720" y="1205"/>
              <a:ext cx="120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dirty="0"/>
                <a:t>Gen </a:t>
              </a:r>
              <a:r>
                <a:rPr lang="en-US" altLang="en-US" sz="3200" dirty="0" err="1"/>
                <a:t>alen</a:t>
              </a:r>
              <a:endParaRPr lang="en-US" altLang="en-US" sz="3200" dirty="0"/>
            </a:p>
          </p:txBody>
        </p:sp>
      </p:grpSp>
      <p:grpSp>
        <p:nvGrpSpPr>
          <p:cNvPr id="50" name="Group 53"/>
          <p:cNvGrpSpPr>
            <a:grpSpLocks/>
          </p:cNvGrpSpPr>
          <p:nvPr/>
        </p:nvGrpSpPr>
        <p:grpSpPr bwMode="auto">
          <a:xfrm>
            <a:off x="5334000" y="3284538"/>
            <a:ext cx="2895600" cy="1431925"/>
            <a:chOff x="3504" y="682"/>
            <a:chExt cx="1824" cy="902"/>
          </a:xfrm>
        </p:grpSpPr>
        <p:grpSp>
          <p:nvGrpSpPr>
            <p:cNvPr id="51" name="Group 51"/>
            <p:cNvGrpSpPr>
              <a:grpSpLocks/>
            </p:cNvGrpSpPr>
            <p:nvPr/>
          </p:nvGrpSpPr>
          <p:grpSpPr bwMode="auto">
            <a:xfrm>
              <a:off x="4492" y="816"/>
              <a:ext cx="260" cy="231"/>
              <a:chOff x="4656" y="816"/>
              <a:chExt cx="260" cy="231"/>
            </a:xfrm>
          </p:grpSpPr>
          <p:grpSp>
            <p:nvGrpSpPr>
              <p:cNvPr id="57" name="Group 50"/>
              <p:cNvGrpSpPr>
                <a:grpSpLocks/>
              </p:cNvGrpSpPr>
              <p:nvPr/>
            </p:nvGrpSpPr>
            <p:grpSpPr bwMode="auto">
              <a:xfrm>
                <a:off x="4656" y="816"/>
                <a:ext cx="48" cy="138"/>
                <a:chOff x="4656" y="816"/>
                <a:chExt cx="48" cy="138"/>
              </a:xfrm>
            </p:grpSpPr>
            <p:sp>
              <p:nvSpPr>
                <p:cNvPr id="59" name="AutoShape 48"/>
                <p:cNvSpPr>
                  <a:spLocks noChangeArrowheads="1"/>
                </p:cNvSpPr>
                <p:nvPr/>
              </p:nvSpPr>
              <p:spPr bwMode="auto">
                <a:xfrm>
                  <a:off x="4656" y="816"/>
                  <a:ext cx="48" cy="13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endParaRPr lang="en-US" altLang="en-US" sz="18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" name="Oval 50"/>
                <p:cNvSpPr>
                  <a:spLocks noChangeArrowheads="1"/>
                </p:cNvSpPr>
                <p:nvPr/>
              </p:nvSpPr>
              <p:spPr bwMode="auto">
                <a:xfrm>
                  <a:off x="4656" y="912"/>
                  <a:ext cx="48" cy="2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58" name="Rectangle 52"/>
              <p:cNvSpPr>
                <a:spLocks noChangeArrowheads="1"/>
              </p:cNvSpPr>
              <p:nvPr/>
            </p:nvSpPr>
            <p:spPr bwMode="auto">
              <a:xfrm>
                <a:off x="4704" y="816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eaLnBrk="1" hangingPunct="1"/>
                <a:r>
                  <a:rPr lang="en-US" altLang="en-US" sz="1800">
                    <a:solidFill>
                      <a:srgbClr val="0000FF"/>
                    </a:solidFill>
                    <a:cs typeface="Arial" panose="020B0604020202020204" pitchFamily="34" charset="0"/>
                  </a:rPr>
                  <a:t>B</a:t>
                </a:r>
              </a:p>
            </p:txBody>
          </p:sp>
        </p:grpSp>
        <p:grpSp>
          <p:nvGrpSpPr>
            <p:cNvPr id="52" name="Group 52"/>
            <p:cNvGrpSpPr>
              <a:grpSpLocks/>
            </p:cNvGrpSpPr>
            <p:nvPr/>
          </p:nvGrpSpPr>
          <p:grpSpPr bwMode="auto">
            <a:xfrm>
              <a:off x="4032" y="682"/>
              <a:ext cx="315" cy="531"/>
              <a:chOff x="4032" y="682"/>
              <a:chExt cx="315" cy="531"/>
            </a:xfrm>
          </p:grpSpPr>
          <p:sp>
            <p:nvSpPr>
              <p:cNvPr id="54" name="AutoShape 59"/>
              <p:cNvSpPr>
                <a:spLocks noChangeArrowheads="1"/>
              </p:cNvSpPr>
              <p:nvPr/>
            </p:nvSpPr>
            <p:spPr bwMode="auto">
              <a:xfrm>
                <a:off x="4268" y="739"/>
                <a:ext cx="75" cy="474"/>
              </a:xfrm>
              <a:prstGeom prst="roundRect">
                <a:avLst>
                  <a:gd name="adj" fmla="val 16667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55" name="Oval 60"/>
              <p:cNvSpPr>
                <a:spLocks noChangeArrowheads="1"/>
              </p:cNvSpPr>
              <p:nvPr/>
            </p:nvSpPr>
            <p:spPr bwMode="auto">
              <a:xfrm>
                <a:off x="4272" y="778"/>
                <a:ext cx="75" cy="8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6" name="Text Box 63"/>
              <p:cNvSpPr txBox="1">
                <a:spLocks noChangeArrowheads="1"/>
              </p:cNvSpPr>
              <p:nvPr/>
            </p:nvSpPr>
            <p:spPr bwMode="auto">
              <a:xfrm>
                <a:off x="4032" y="682"/>
                <a:ext cx="186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eaLnBrk="1" hangingPunct="1"/>
                <a:r>
                  <a:rPr lang="en-US" altLang="en-US" sz="1800">
                    <a:solidFill>
                      <a:srgbClr val="0000FF"/>
                    </a:solidFill>
                    <a:cs typeface="Arial" panose="020B0604020202020204" pitchFamily="34" charset="0"/>
                  </a:rPr>
                  <a:t>A</a:t>
                </a:r>
              </a:p>
            </p:txBody>
          </p:sp>
        </p:grpSp>
        <p:sp>
          <p:nvSpPr>
            <p:cNvPr id="53" name="Text Box 47"/>
            <p:cNvSpPr txBox="1">
              <a:spLocks noChangeArrowheads="1"/>
            </p:cNvSpPr>
            <p:nvPr/>
          </p:nvSpPr>
          <p:spPr bwMode="auto">
            <a:xfrm>
              <a:off x="3504" y="1219"/>
              <a:ext cx="182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dirty="0"/>
                <a:t>Gen </a:t>
              </a:r>
              <a:r>
                <a:rPr lang="en-US" altLang="en-US" sz="3200" dirty="0" err="1"/>
                <a:t>không</a:t>
              </a:r>
              <a:r>
                <a:rPr lang="en-US" altLang="en-US" sz="3200" dirty="0"/>
                <a:t> </a:t>
              </a:r>
              <a:r>
                <a:rPr lang="en-US" altLang="en-US" sz="3200" dirty="0" err="1"/>
                <a:t>alen</a:t>
              </a:r>
              <a:endParaRPr lang="en-US" altLang="en-US" sz="3200" dirty="0"/>
            </a:p>
          </p:txBody>
        </p:sp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9" grpId="0" animBg="1"/>
      <p:bldP spid="38985" grpId="0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6200" y="87313"/>
            <a:ext cx="9067800" cy="430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2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BÀI 10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 TƯƠNG TÁC GEN VÀ TÁC ĐỘNG ĐA HIỆU CỦA GEN</a:t>
            </a:r>
          </a:p>
        </p:txBody>
      </p:sp>
      <p:sp>
        <p:nvSpPr>
          <p:cNvPr id="7171" name="Line 4"/>
          <p:cNvSpPr>
            <a:spLocks noChangeShapeType="1"/>
          </p:cNvSpPr>
          <p:nvPr/>
        </p:nvSpPr>
        <p:spPr bwMode="auto">
          <a:xfrm>
            <a:off x="0" y="500063"/>
            <a:ext cx="9144000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8" name="Rectangle 40"/>
          <p:cNvSpPr>
            <a:spLocks noChangeArrowheads="1"/>
          </p:cNvSpPr>
          <p:nvPr/>
        </p:nvSpPr>
        <p:spPr bwMode="auto">
          <a:xfrm>
            <a:off x="228600" y="685800"/>
            <a:ext cx="28257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nl-NL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I. </a:t>
            </a:r>
            <a:r>
              <a:rPr lang="nl-NL" sz="22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TƯƠNG TÁC GEN</a:t>
            </a:r>
          </a:p>
        </p:txBody>
      </p:sp>
      <p:sp>
        <p:nvSpPr>
          <p:cNvPr id="7209" name="Text Box 41"/>
          <p:cNvSpPr txBox="1">
            <a:spLocks noChangeArrowheads="1"/>
          </p:cNvSpPr>
          <p:nvPr/>
        </p:nvSpPr>
        <p:spPr bwMode="auto">
          <a:xfrm>
            <a:off x="685800" y="1295400"/>
            <a:ext cx="762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NL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Hãy nêu khái niệm về tương tác gen?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0" y="1981200"/>
            <a:ext cx="8610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nl-NL" sz="2800" dirty="0">
                <a:cs typeface="Times New Roman" pitchFamily="18" charset="0"/>
              </a:rPr>
              <a:t>- Là sự tác động qua lại giữa các gen trong quá trình hình thành 1 kiểu hình.</a:t>
            </a:r>
          </a:p>
          <a:p>
            <a:pPr algn="just"/>
            <a:r>
              <a:rPr lang="nl-NL" sz="2800" dirty="0">
                <a:cs typeface="Times New Roman" pitchFamily="18" charset="0"/>
              </a:rPr>
              <a:t>-Lưu ý: Các gen không tương tác trực tiếp với nhau mà các sản phẩm do chúng tạo ra tác động qua lại</a:t>
            </a:r>
            <a:endParaRPr lang="en-US" sz="28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8" grpId="0"/>
      <p:bldP spid="72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4194175" y="330200"/>
            <a:ext cx="76200" cy="5867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5" name="Oval 5"/>
          <p:cNvSpPr>
            <a:spLocks noChangeArrowheads="1"/>
          </p:cNvSpPr>
          <p:nvPr/>
        </p:nvSpPr>
        <p:spPr bwMode="auto">
          <a:xfrm>
            <a:off x="762000" y="76200"/>
            <a:ext cx="2286000" cy="1981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1600200" y="411163"/>
            <a:ext cx="134938" cy="863600"/>
          </a:xfrm>
          <a:prstGeom prst="rect">
            <a:avLst/>
          </a:prstGeom>
          <a:solidFill>
            <a:srgbClr val="FFFF00"/>
          </a:solidFill>
          <a:ln w="9525">
            <a:solidFill>
              <a:srgbClr val="33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1905000" y="411163"/>
            <a:ext cx="134938" cy="863600"/>
          </a:xfrm>
          <a:prstGeom prst="rect">
            <a:avLst/>
          </a:prstGeom>
          <a:solidFill>
            <a:srgbClr val="00FF00"/>
          </a:solidFill>
          <a:ln w="9525">
            <a:solidFill>
              <a:srgbClr val="33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3078" name="Oval 8"/>
          <p:cNvSpPr>
            <a:spLocks noChangeArrowheads="1"/>
          </p:cNvSpPr>
          <p:nvPr/>
        </p:nvSpPr>
        <p:spPr bwMode="auto">
          <a:xfrm>
            <a:off x="1600200" y="639763"/>
            <a:ext cx="1524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079" name="Oval 9"/>
          <p:cNvSpPr>
            <a:spLocks noChangeArrowheads="1"/>
          </p:cNvSpPr>
          <p:nvPr/>
        </p:nvSpPr>
        <p:spPr bwMode="auto">
          <a:xfrm>
            <a:off x="1905000" y="639763"/>
            <a:ext cx="1524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080" name="Text Box 10"/>
          <p:cNvSpPr txBox="1">
            <a:spLocks noChangeArrowheads="1"/>
          </p:cNvSpPr>
          <p:nvPr/>
        </p:nvSpPr>
        <p:spPr bwMode="auto">
          <a:xfrm>
            <a:off x="6156325" y="16764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2000">
              <a:latin typeface="Arial" charset="0"/>
            </a:endParaRPr>
          </a:p>
        </p:txBody>
      </p:sp>
      <p:sp>
        <p:nvSpPr>
          <p:cNvPr id="3081" name="Text Box 11"/>
          <p:cNvSpPr txBox="1">
            <a:spLocks noChangeArrowheads="1"/>
          </p:cNvSpPr>
          <p:nvPr/>
        </p:nvSpPr>
        <p:spPr bwMode="auto">
          <a:xfrm>
            <a:off x="1066800" y="411163"/>
            <a:ext cx="533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A</a:t>
            </a:r>
          </a:p>
        </p:txBody>
      </p:sp>
      <p:sp>
        <p:nvSpPr>
          <p:cNvPr id="3082" name="Text Box 12"/>
          <p:cNvSpPr txBox="1">
            <a:spLocks noChangeArrowheads="1"/>
          </p:cNvSpPr>
          <p:nvPr/>
        </p:nvSpPr>
        <p:spPr bwMode="auto">
          <a:xfrm>
            <a:off x="2133600" y="334963"/>
            <a:ext cx="533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a</a:t>
            </a:r>
          </a:p>
        </p:txBody>
      </p:sp>
      <p:sp>
        <p:nvSpPr>
          <p:cNvPr id="3083" name="Oval 13"/>
          <p:cNvSpPr>
            <a:spLocks noChangeArrowheads="1"/>
          </p:cNvSpPr>
          <p:nvPr/>
        </p:nvSpPr>
        <p:spPr bwMode="auto">
          <a:xfrm>
            <a:off x="1524000" y="1325563"/>
            <a:ext cx="2286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084" name="Oval 14"/>
          <p:cNvSpPr>
            <a:spLocks noChangeArrowheads="1"/>
          </p:cNvSpPr>
          <p:nvPr/>
        </p:nvSpPr>
        <p:spPr bwMode="auto">
          <a:xfrm flipH="1">
            <a:off x="1600200" y="147796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085" name="Oval 15"/>
          <p:cNvSpPr>
            <a:spLocks noChangeArrowheads="1"/>
          </p:cNvSpPr>
          <p:nvPr/>
        </p:nvSpPr>
        <p:spPr bwMode="auto">
          <a:xfrm>
            <a:off x="1905000" y="1325563"/>
            <a:ext cx="228600" cy="3810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086" name="Oval 16"/>
          <p:cNvSpPr>
            <a:spLocks noChangeArrowheads="1"/>
          </p:cNvSpPr>
          <p:nvPr/>
        </p:nvSpPr>
        <p:spPr bwMode="auto">
          <a:xfrm flipH="1">
            <a:off x="1981200" y="140176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087" name="Text Box 17"/>
          <p:cNvSpPr txBox="1">
            <a:spLocks noChangeArrowheads="1"/>
          </p:cNvSpPr>
          <p:nvPr/>
        </p:nvSpPr>
        <p:spPr bwMode="auto">
          <a:xfrm>
            <a:off x="1066800" y="1249363"/>
            <a:ext cx="533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B</a:t>
            </a:r>
          </a:p>
        </p:txBody>
      </p:sp>
      <p:sp>
        <p:nvSpPr>
          <p:cNvPr id="3088" name="Text Box 18"/>
          <p:cNvSpPr txBox="1">
            <a:spLocks noChangeArrowheads="1"/>
          </p:cNvSpPr>
          <p:nvPr/>
        </p:nvSpPr>
        <p:spPr bwMode="auto">
          <a:xfrm>
            <a:off x="2209800" y="1173163"/>
            <a:ext cx="533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b</a:t>
            </a:r>
          </a:p>
        </p:txBody>
      </p:sp>
      <p:sp>
        <p:nvSpPr>
          <p:cNvPr id="3089" name="Text Box 19"/>
          <p:cNvSpPr txBox="1">
            <a:spLocks noChangeArrowheads="1"/>
          </p:cNvSpPr>
          <p:nvPr/>
        </p:nvSpPr>
        <p:spPr bwMode="auto">
          <a:xfrm>
            <a:off x="914400" y="2057400"/>
            <a:ext cx="134938" cy="863600"/>
          </a:xfrm>
          <a:prstGeom prst="rect">
            <a:avLst/>
          </a:prstGeom>
          <a:solidFill>
            <a:srgbClr val="FFFF00"/>
          </a:solidFill>
          <a:ln w="9525">
            <a:solidFill>
              <a:srgbClr val="33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3090" name="Text Box 20"/>
          <p:cNvSpPr txBox="1">
            <a:spLocks noChangeArrowheads="1"/>
          </p:cNvSpPr>
          <p:nvPr/>
        </p:nvSpPr>
        <p:spPr bwMode="auto">
          <a:xfrm>
            <a:off x="1143000" y="2057400"/>
            <a:ext cx="134938" cy="863600"/>
          </a:xfrm>
          <a:prstGeom prst="rect">
            <a:avLst/>
          </a:prstGeom>
          <a:solidFill>
            <a:srgbClr val="00FF00"/>
          </a:solidFill>
          <a:ln w="9525">
            <a:solidFill>
              <a:srgbClr val="33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3091" name="Oval 21"/>
          <p:cNvSpPr>
            <a:spLocks noChangeArrowheads="1"/>
          </p:cNvSpPr>
          <p:nvPr/>
        </p:nvSpPr>
        <p:spPr bwMode="auto">
          <a:xfrm>
            <a:off x="914400" y="2209800"/>
            <a:ext cx="1524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092" name="Oval 22"/>
          <p:cNvSpPr>
            <a:spLocks noChangeArrowheads="1"/>
          </p:cNvSpPr>
          <p:nvPr/>
        </p:nvSpPr>
        <p:spPr bwMode="auto">
          <a:xfrm>
            <a:off x="1143000" y="2209800"/>
            <a:ext cx="1524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093" name="Text Box 23"/>
          <p:cNvSpPr txBox="1">
            <a:spLocks noChangeArrowheads="1"/>
          </p:cNvSpPr>
          <p:nvPr/>
        </p:nvSpPr>
        <p:spPr bwMode="auto">
          <a:xfrm>
            <a:off x="381000" y="20574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A</a:t>
            </a:r>
          </a:p>
        </p:txBody>
      </p:sp>
      <p:sp>
        <p:nvSpPr>
          <p:cNvPr id="3094" name="Text Box 24"/>
          <p:cNvSpPr txBox="1">
            <a:spLocks noChangeArrowheads="1"/>
          </p:cNvSpPr>
          <p:nvPr/>
        </p:nvSpPr>
        <p:spPr bwMode="auto">
          <a:xfrm>
            <a:off x="1371600" y="20574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a</a:t>
            </a:r>
          </a:p>
        </p:txBody>
      </p:sp>
      <p:sp>
        <p:nvSpPr>
          <p:cNvPr id="3095" name="Text Box 25"/>
          <p:cNvSpPr txBox="1">
            <a:spLocks noChangeArrowheads="1"/>
          </p:cNvSpPr>
          <p:nvPr/>
        </p:nvSpPr>
        <p:spPr bwMode="auto">
          <a:xfrm>
            <a:off x="381000" y="3276600"/>
            <a:ext cx="1866900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Màu sắc hạt</a:t>
            </a:r>
          </a:p>
        </p:txBody>
      </p:sp>
      <p:sp>
        <p:nvSpPr>
          <p:cNvPr id="3096" name="Oval 26"/>
          <p:cNvSpPr>
            <a:spLocks noChangeArrowheads="1"/>
          </p:cNvSpPr>
          <p:nvPr/>
        </p:nvSpPr>
        <p:spPr bwMode="auto">
          <a:xfrm>
            <a:off x="3048000" y="2057400"/>
            <a:ext cx="228600" cy="3810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097" name="Oval 27"/>
          <p:cNvSpPr>
            <a:spLocks noChangeArrowheads="1"/>
          </p:cNvSpPr>
          <p:nvPr/>
        </p:nvSpPr>
        <p:spPr bwMode="auto">
          <a:xfrm>
            <a:off x="2667000" y="2057400"/>
            <a:ext cx="2286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098" name="Oval 28"/>
          <p:cNvSpPr>
            <a:spLocks noChangeArrowheads="1"/>
          </p:cNvSpPr>
          <p:nvPr/>
        </p:nvSpPr>
        <p:spPr bwMode="auto">
          <a:xfrm flipH="1">
            <a:off x="2743200" y="2133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099" name="Oval 29"/>
          <p:cNvSpPr>
            <a:spLocks noChangeArrowheads="1"/>
          </p:cNvSpPr>
          <p:nvPr/>
        </p:nvSpPr>
        <p:spPr bwMode="auto">
          <a:xfrm flipH="1">
            <a:off x="3124200" y="2133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100" name="Text Box 30"/>
          <p:cNvSpPr txBox="1">
            <a:spLocks noChangeArrowheads="1"/>
          </p:cNvSpPr>
          <p:nvPr/>
        </p:nvSpPr>
        <p:spPr bwMode="auto">
          <a:xfrm>
            <a:off x="2324100" y="3262313"/>
            <a:ext cx="1714500" cy="46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H.dạng hạt</a:t>
            </a:r>
          </a:p>
        </p:txBody>
      </p:sp>
      <p:sp>
        <p:nvSpPr>
          <p:cNvPr id="3101" name="Text Box 31"/>
          <p:cNvSpPr txBox="1">
            <a:spLocks noChangeArrowheads="1"/>
          </p:cNvSpPr>
          <p:nvPr/>
        </p:nvSpPr>
        <p:spPr bwMode="auto">
          <a:xfrm>
            <a:off x="2133600" y="19812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B</a:t>
            </a:r>
          </a:p>
        </p:txBody>
      </p:sp>
      <p:sp>
        <p:nvSpPr>
          <p:cNvPr id="3102" name="Text Box 32"/>
          <p:cNvSpPr txBox="1">
            <a:spLocks noChangeArrowheads="1"/>
          </p:cNvSpPr>
          <p:nvPr/>
        </p:nvSpPr>
        <p:spPr bwMode="auto">
          <a:xfrm>
            <a:off x="3276600" y="19812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b</a:t>
            </a:r>
          </a:p>
        </p:txBody>
      </p:sp>
      <p:sp>
        <p:nvSpPr>
          <p:cNvPr id="3103" name="AutoShape 33"/>
          <p:cNvSpPr>
            <a:spLocks/>
          </p:cNvSpPr>
          <p:nvPr/>
        </p:nvSpPr>
        <p:spPr bwMode="auto">
          <a:xfrm rot="5400000">
            <a:off x="1028700" y="2705100"/>
            <a:ext cx="76200" cy="609600"/>
          </a:xfrm>
          <a:prstGeom prst="rightBrace">
            <a:avLst>
              <a:gd name="adj1" fmla="val 6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vi-VN"/>
          </a:p>
        </p:txBody>
      </p:sp>
      <p:sp>
        <p:nvSpPr>
          <p:cNvPr id="3104" name="AutoShape 34"/>
          <p:cNvSpPr>
            <a:spLocks/>
          </p:cNvSpPr>
          <p:nvPr/>
        </p:nvSpPr>
        <p:spPr bwMode="auto">
          <a:xfrm rot="5400000">
            <a:off x="2895600" y="2286000"/>
            <a:ext cx="76200" cy="838200"/>
          </a:xfrm>
          <a:prstGeom prst="rightBrace">
            <a:avLst>
              <a:gd name="adj1" fmla="val 9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vi-VN"/>
          </a:p>
        </p:txBody>
      </p:sp>
      <p:sp>
        <p:nvSpPr>
          <p:cNvPr id="3105" name="Line 35"/>
          <p:cNvSpPr>
            <a:spLocks noChangeShapeType="1"/>
          </p:cNvSpPr>
          <p:nvPr/>
        </p:nvSpPr>
        <p:spPr bwMode="auto">
          <a:xfrm>
            <a:off x="1371600" y="304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6" name="Line 36"/>
          <p:cNvSpPr>
            <a:spLocks noChangeShapeType="1"/>
          </p:cNvSpPr>
          <p:nvPr/>
        </p:nvSpPr>
        <p:spPr bwMode="auto">
          <a:xfrm>
            <a:off x="29337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7" name="Oval 37"/>
          <p:cNvSpPr>
            <a:spLocks noChangeArrowheads="1"/>
          </p:cNvSpPr>
          <p:nvPr/>
        </p:nvSpPr>
        <p:spPr bwMode="auto">
          <a:xfrm>
            <a:off x="5181600" y="152400"/>
            <a:ext cx="2057400" cy="1905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108" name="Text Box 38"/>
          <p:cNvSpPr txBox="1">
            <a:spLocks noChangeArrowheads="1"/>
          </p:cNvSpPr>
          <p:nvPr/>
        </p:nvSpPr>
        <p:spPr bwMode="auto">
          <a:xfrm>
            <a:off x="6248400" y="381000"/>
            <a:ext cx="134938" cy="863600"/>
          </a:xfrm>
          <a:prstGeom prst="rect">
            <a:avLst/>
          </a:prstGeom>
          <a:solidFill>
            <a:srgbClr val="00FF00"/>
          </a:solidFill>
          <a:ln w="9525">
            <a:solidFill>
              <a:srgbClr val="33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3109" name="Text Box 39"/>
          <p:cNvSpPr txBox="1">
            <a:spLocks noChangeArrowheads="1"/>
          </p:cNvSpPr>
          <p:nvPr/>
        </p:nvSpPr>
        <p:spPr bwMode="auto">
          <a:xfrm>
            <a:off x="5999163" y="2209800"/>
            <a:ext cx="173037" cy="863600"/>
          </a:xfrm>
          <a:prstGeom prst="rect">
            <a:avLst/>
          </a:prstGeom>
          <a:solidFill>
            <a:srgbClr val="FFFF00"/>
          </a:solidFill>
          <a:ln w="9525">
            <a:solidFill>
              <a:srgbClr val="33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3110" name="Text Box 40"/>
          <p:cNvSpPr txBox="1">
            <a:spLocks noChangeArrowheads="1"/>
          </p:cNvSpPr>
          <p:nvPr/>
        </p:nvSpPr>
        <p:spPr bwMode="auto">
          <a:xfrm>
            <a:off x="5943600" y="381000"/>
            <a:ext cx="134938" cy="863600"/>
          </a:xfrm>
          <a:prstGeom prst="rect">
            <a:avLst/>
          </a:prstGeom>
          <a:solidFill>
            <a:srgbClr val="FFFF00"/>
          </a:solidFill>
          <a:ln w="9525">
            <a:solidFill>
              <a:srgbClr val="33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3111" name="Oval 41"/>
          <p:cNvSpPr>
            <a:spLocks noChangeArrowheads="1"/>
          </p:cNvSpPr>
          <p:nvPr/>
        </p:nvSpPr>
        <p:spPr bwMode="auto">
          <a:xfrm>
            <a:off x="6324600" y="2438400"/>
            <a:ext cx="2286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112" name="Oval 42"/>
          <p:cNvSpPr>
            <a:spLocks noChangeArrowheads="1"/>
          </p:cNvSpPr>
          <p:nvPr/>
        </p:nvSpPr>
        <p:spPr bwMode="auto">
          <a:xfrm flipH="1">
            <a:off x="6400800" y="2514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113" name="Oval 43"/>
          <p:cNvSpPr>
            <a:spLocks noChangeArrowheads="1"/>
          </p:cNvSpPr>
          <p:nvPr/>
        </p:nvSpPr>
        <p:spPr bwMode="auto">
          <a:xfrm>
            <a:off x="6019800" y="2362200"/>
            <a:ext cx="1524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114" name="Oval 44"/>
          <p:cNvSpPr>
            <a:spLocks noChangeArrowheads="1"/>
          </p:cNvSpPr>
          <p:nvPr/>
        </p:nvSpPr>
        <p:spPr bwMode="auto">
          <a:xfrm>
            <a:off x="5943600" y="609600"/>
            <a:ext cx="1524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115" name="Oval 45"/>
          <p:cNvSpPr>
            <a:spLocks noChangeArrowheads="1"/>
          </p:cNvSpPr>
          <p:nvPr/>
        </p:nvSpPr>
        <p:spPr bwMode="auto">
          <a:xfrm>
            <a:off x="6248400" y="609600"/>
            <a:ext cx="1524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116" name="Text Box 46"/>
          <p:cNvSpPr txBox="1">
            <a:spLocks noChangeArrowheads="1"/>
          </p:cNvSpPr>
          <p:nvPr/>
        </p:nvSpPr>
        <p:spPr bwMode="auto">
          <a:xfrm>
            <a:off x="5410200" y="22098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A</a:t>
            </a:r>
          </a:p>
        </p:txBody>
      </p:sp>
      <p:sp>
        <p:nvSpPr>
          <p:cNvPr id="3117" name="Text Box 47"/>
          <p:cNvSpPr txBox="1">
            <a:spLocks noChangeArrowheads="1"/>
          </p:cNvSpPr>
          <p:nvPr/>
        </p:nvSpPr>
        <p:spPr bwMode="auto">
          <a:xfrm>
            <a:off x="6553200" y="22098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B</a:t>
            </a:r>
          </a:p>
        </p:txBody>
      </p:sp>
      <p:sp>
        <p:nvSpPr>
          <p:cNvPr id="3118" name="AutoShape 48"/>
          <p:cNvSpPr>
            <a:spLocks/>
          </p:cNvSpPr>
          <p:nvPr/>
        </p:nvSpPr>
        <p:spPr bwMode="auto">
          <a:xfrm rot="5400000">
            <a:off x="6324600" y="2667000"/>
            <a:ext cx="76200" cy="838200"/>
          </a:xfrm>
          <a:prstGeom prst="rightBrace">
            <a:avLst>
              <a:gd name="adj1" fmla="val 9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vi-VN"/>
          </a:p>
        </p:txBody>
      </p:sp>
      <p:sp>
        <p:nvSpPr>
          <p:cNvPr id="3119" name="Oval 49"/>
          <p:cNvSpPr>
            <a:spLocks noChangeArrowheads="1"/>
          </p:cNvSpPr>
          <p:nvPr/>
        </p:nvSpPr>
        <p:spPr bwMode="auto">
          <a:xfrm>
            <a:off x="5943600" y="1371600"/>
            <a:ext cx="2286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120" name="Oval 50"/>
          <p:cNvSpPr>
            <a:spLocks noChangeArrowheads="1"/>
          </p:cNvSpPr>
          <p:nvPr/>
        </p:nvSpPr>
        <p:spPr bwMode="auto">
          <a:xfrm flipH="1">
            <a:off x="6019800" y="144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121" name="Oval 51"/>
          <p:cNvSpPr>
            <a:spLocks noChangeArrowheads="1"/>
          </p:cNvSpPr>
          <p:nvPr/>
        </p:nvSpPr>
        <p:spPr bwMode="auto">
          <a:xfrm>
            <a:off x="6248400" y="1371600"/>
            <a:ext cx="228600" cy="3810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122" name="Oval 52"/>
          <p:cNvSpPr>
            <a:spLocks noChangeArrowheads="1"/>
          </p:cNvSpPr>
          <p:nvPr/>
        </p:nvSpPr>
        <p:spPr bwMode="auto">
          <a:xfrm flipH="1">
            <a:off x="6324600" y="144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123" name="Text Box 53"/>
          <p:cNvSpPr txBox="1">
            <a:spLocks noChangeArrowheads="1"/>
          </p:cNvSpPr>
          <p:nvPr/>
        </p:nvSpPr>
        <p:spPr bwMode="auto">
          <a:xfrm>
            <a:off x="5334000" y="4572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A</a:t>
            </a:r>
          </a:p>
        </p:txBody>
      </p:sp>
      <p:sp>
        <p:nvSpPr>
          <p:cNvPr id="3124" name="Text Box 54"/>
          <p:cNvSpPr txBox="1">
            <a:spLocks noChangeArrowheads="1"/>
          </p:cNvSpPr>
          <p:nvPr/>
        </p:nvSpPr>
        <p:spPr bwMode="auto">
          <a:xfrm>
            <a:off x="6400800" y="5334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a</a:t>
            </a:r>
          </a:p>
        </p:txBody>
      </p:sp>
      <p:sp>
        <p:nvSpPr>
          <p:cNvPr id="3125" name="Text Box 55"/>
          <p:cNvSpPr txBox="1">
            <a:spLocks noChangeArrowheads="1"/>
          </p:cNvSpPr>
          <p:nvPr/>
        </p:nvSpPr>
        <p:spPr bwMode="auto">
          <a:xfrm>
            <a:off x="5410200" y="12192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B</a:t>
            </a:r>
          </a:p>
        </p:txBody>
      </p:sp>
      <p:sp>
        <p:nvSpPr>
          <p:cNvPr id="3126" name="Text Box 56"/>
          <p:cNvSpPr txBox="1">
            <a:spLocks noChangeArrowheads="1"/>
          </p:cNvSpPr>
          <p:nvPr/>
        </p:nvSpPr>
        <p:spPr bwMode="auto">
          <a:xfrm>
            <a:off x="6477000" y="12954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b</a:t>
            </a:r>
          </a:p>
        </p:txBody>
      </p:sp>
      <p:sp>
        <p:nvSpPr>
          <p:cNvPr id="3128" name="Line 58"/>
          <p:cNvSpPr>
            <a:spLocks noChangeShapeType="1"/>
          </p:cNvSpPr>
          <p:nvPr/>
        </p:nvSpPr>
        <p:spPr bwMode="auto">
          <a:xfrm>
            <a:off x="6248400" y="3263900"/>
            <a:ext cx="15875" cy="293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30" name="Text Box 62"/>
          <p:cNvSpPr txBox="1">
            <a:spLocks noChangeArrowheads="1"/>
          </p:cNvSpPr>
          <p:nvPr/>
        </p:nvSpPr>
        <p:spPr bwMode="auto">
          <a:xfrm>
            <a:off x="381000" y="4121150"/>
            <a:ext cx="3810000" cy="5286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0000"/>
                </a:solidFill>
              </a:rPr>
              <a:t>Tương tác </a:t>
            </a:r>
            <a:r>
              <a:rPr lang="en-US" sz="2800" b="1" u="sng">
                <a:solidFill>
                  <a:srgbClr val="CC0000"/>
                </a:solidFill>
              </a:rPr>
              <a:t>gen alen </a:t>
            </a:r>
            <a:r>
              <a:rPr lang="en-US" sz="2000" u="sng">
                <a:latin typeface="Arial" charset="0"/>
              </a:rPr>
              <a:t> </a:t>
            </a:r>
          </a:p>
        </p:txBody>
      </p:sp>
      <p:sp>
        <p:nvSpPr>
          <p:cNvPr id="3131" name="Text Box 63"/>
          <p:cNvSpPr txBox="1">
            <a:spLocks noChangeArrowheads="1"/>
          </p:cNvSpPr>
          <p:nvPr/>
        </p:nvSpPr>
        <p:spPr bwMode="auto">
          <a:xfrm>
            <a:off x="4419600" y="4114800"/>
            <a:ext cx="4343400" cy="5286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0000"/>
                </a:solidFill>
              </a:rPr>
              <a:t>Tương tác </a:t>
            </a:r>
            <a:r>
              <a:rPr lang="en-US" sz="2800" b="1" u="sng">
                <a:solidFill>
                  <a:srgbClr val="CC0000"/>
                </a:solidFill>
              </a:rPr>
              <a:t>gen không alen </a:t>
            </a:r>
            <a:r>
              <a:rPr lang="en-US" sz="2800" b="1">
                <a:solidFill>
                  <a:srgbClr val="CC0000"/>
                </a:solidFill>
              </a:rPr>
              <a:t> </a:t>
            </a:r>
            <a:r>
              <a:rPr lang="en-US" sz="2000">
                <a:latin typeface="Arial" charset="0"/>
              </a:rPr>
              <a:t> </a:t>
            </a:r>
          </a:p>
        </p:txBody>
      </p:sp>
      <p:sp>
        <p:nvSpPr>
          <p:cNvPr id="61" name="Text Box 38"/>
          <p:cNvSpPr txBox="1">
            <a:spLocks noChangeArrowheads="1"/>
          </p:cNvSpPr>
          <p:nvPr/>
        </p:nvSpPr>
        <p:spPr bwMode="auto">
          <a:xfrm>
            <a:off x="6011069" y="3493577"/>
            <a:ext cx="5532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400" dirty="0">
                <a:ln>
                  <a:solidFill>
                    <a:srgbClr val="99FF99"/>
                  </a:solidFill>
                </a:ln>
              </a:rPr>
              <a:t>?</a:t>
            </a:r>
          </a:p>
        </p:txBody>
      </p:sp>
      <p:sp>
        <p:nvSpPr>
          <p:cNvPr id="72" name="Text Box 16"/>
          <p:cNvSpPr txBox="1">
            <a:spLocks noChangeArrowheads="1"/>
          </p:cNvSpPr>
          <p:nvPr/>
        </p:nvSpPr>
        <p:spPr bwMode="auto">
          <a:xfrm>
            <a:off x="542131" y="4705350"/>
            <a:ext cx="3348037" cy="2123658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</a:rPr>
              <a:t>*</a:t>
            </a:r>
            <a:r>
              <a:rPr lang="en-US" sz="2400" dirty="0" err="1">
                <a:solidFill>
                  <a:schemeClr val="accent2"/>
                </a:solidFill>
              </a:rPr>
              <a:t>Tương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tác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trội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lặn</a:t>
            </a:r>
            <a:r>
              <a:rPr lang="en-US" sz="2400" dirty="0">
                <a:solidFill>
                  <a:schemeClr val="accent2"/>
                </a:solidFill>
              </a:rPr>
              <a:t>: 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sz="2400" dirty="0" err="1">
                <a:solidFill>
                  <a:schemeClr val="accent2"/>
                </a:solidFill>
              </a:rPr>
              <a:t>Trội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hoàn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toàn</a:t>
            </a:r>
            <a:endParaRPr lang="en-US" sz="2400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</a:rPr>
              <a:t>- </a:t>
            </a:r>
            <a:r>
              <a:rPr lang="en-US" sz="2400" dirty="0" err="1">
                <a:solidFill>
                  <a:schemeClr val="accent2"/>
                </a:solidFill>
              </a:rPr>
              <a:t>Trội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không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hoàn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toàn</a:t>
            </a:r>
            <a:endParaRPr lang="en-US" sz="2400" dirty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</a:rPr>
              <a:t>*</a:t>
            </a:r>
            <a:r>
              <a:rPr lang="en-US" sz="2400" dirty="0" err="1">
                <a:solidFill>
                  <a:schemeClr val="accent2"/>
                </a:solidFill>
              </a:rPr>
              <a:t>Tương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tác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đồng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trội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73" name="Text Box 17"/>
          <p:cNvSpPr txBox="1">
            <a:spLocks noChangeArrowheads="1"/>
          </p:cNvSpPr>
          <p:nvPr/>
        </p:nvSpPr>
        <p:spPr bwMode="auto">
          <a:xfrm>
            <a:off x="4887913" y="4845050"/>
            <a:ext cx="3189287" cy="156966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chemeClr val="accent2"/>
                </a:solidFill>
              </a:rPr>
              <a:t>Tương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tác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bổ</a:t>
            </a:r>
            <a:r>
              <a:rPr lang="en-US" sz="2400" dirty="0">
                <a:solidFill>
                  <a:schemeClr val="accent2"/>
                </a:solidFill>
              </a:rPr>
              <a:t> sung</a:t>
            </a:r>
          </a:p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chemeClr val="accent2"/>
                </a:solidFill>
              </a:rPr>
              <a:t>Tương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tác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cộng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gộp</a:t>
            </a:r>
            <a:r>
              <a:rPr lang="en-US" sz="2400" dirty="0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chemeClr val="accent2"/>
                </a:solidFill>
              </a:rPr>
              <a:t>Tương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tác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át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chế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3076" grpId="0" animBg="1"/>
      <p:bldP spid="3077" grpId="0" animBg="1"/>
      <p:bldP spid="3078" grpId="0" animBg="1"/>
      <p:bldP spid="3079" grpId="0" animBg="1"/>
      <p:bldP spid="3080" grpId="0"/>
      <p:bldP spid="3081" grpId="0"/>
      <p:bldP spid="3082" grpId="0"/>
      <p:bldP spid="3083" grpId="0" animBg="1"/>
      <p:bldP spid="3084" grpId="0" animBg="1"/>
      <p:bldP spid="3085" grpId="0" animBg="1"/>
      <p:bldP spid="3086" grpId="0" animBg="1"/>
      <p:bldP spid="3087" grpId="0"/>
      <p:bldP spid="3088" grpId="0"/>
      <p:bldP spid="3089" grpId="0" animBg="1"/>
      <p:bldP spid="3090" grpId="0" animBg="1"/>
      <p:bldP spid="3091" grpId="0" animBg="1"/>
      <p:bldP spid="3092" grpId="0" animBg="1"/>
      <p:bldP spid="3093" grpId="0"/>
      <p:bldP spid="3094" grpId="0"/>
      <p:bldP spid="3095" grpId="0" animBg="1"/>
      <p:bldP spid="3096" grpId="0" animBg="1"/>
      <p:bldP spid="3097" grpId="0" animBg="1"/>
      <p:bldP spid="3098" grpId="0" animBg="1"/>
      <p:bldP spid="3099" grpId="0" animBg="1"/>
      <p:bldP spid="3100" grpId="0" animBg="1"/>
      <p:bldP spid="3101" grpId="0"/>
      <p:bldP spid="3102" grpId="0"/>
      <p:bldP spid="3103" grpId="0" animBg="1"/>
      <p:bldP spid="3104" grpId="0" animBg="1"/>
      <p:bldP spid="3105" grpId="0" animBg="1"/>
      <p:bldP spid="3106" grpId="0" animBg="1"/>
      <p:bldP spid="3107" grpId="0" animBg="1"/>
      <p:bldP spid="3108" grpId="0" animBg="1"/>
      <p:bldP spid="3109" grpId="0" animBg="1"/>
      <p:bldP spid="3110" grpId="0" animBg="1"/>
      <p:bldP spid="3111" grpId="0" animBg="1"/>
      <p:bldP spid="3112" grpId="0" animBg="1"/>
      <p:bldP spid="3113" grpId="0" animBg="1"/>
      <p:bldP spid="3114" grpId="0" animBg="1"/>
      <p:bldP spid="3115" grpId="0" animBg="1"/>
      <p:bldP spid="3116" grpId="0"/>
      <p:bldP spid="3117" grpId="0"/>
      <p:bldP spid="3118" grpId="0" animBg="1"/>
      <p:bldP spid="3119" grpId="0" animBg="1"/>
      <p:bldP spid="3120" grpId="0" animBg="1"/>
      <p:bldP spid="3121" grpId="0" animBg="1"/>
      <p:bldP spid="3122" grpId="0" animBg="1"/>
      <p:bldP spid="3123" grpId="0"/>
      <p:bldP spid="3124" grpId="0"/>
      <p:bldP spid="3125" grpId="0"/>
      <p:bldP spid="3126" grpId="0"/>
      <p:bldP spid="3128" grpId="0" animBg="1"/>
      <p:bldP spid="3130" grpId="0" animBg="1"/>
      <p:bldP spid="3131" grpId="0" animBg="1"/>
      <p:bldP spid="72" grpId="0" animBg="1"/>
      <p:bldP spid="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695325"/>
            <a:ext cx="82296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1.Tương tác bổ sung (bổ trợ) </a:t>
            </a:r>
          </a:p>
          <a:p>
            <a:pPr marL="0" indent="0">
              <a:buFontTx/>
              <a:buNone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Thí nghiệm</a:t>
            </a:r>
          </a:p>
          <a:p>
            <a:pPr marL="0" indent="0">
              <a:buFontTx/>
              <a:buNone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Nhận xét và giải thích</a:t>
            </a:r>
          </a:p>
        </p:txBody>
      </p:sp>
      <p:sp>
        <p:nvSpPr>
          <p:cNvPr id="4" name="Rectangle 3"/>
          <p:cNvSpPr/>
          <p:nvPr/>
        </p:nvSpPr>
        <p:spPr>
          <a:xfrm>
            <a:off x="580169" y="228600"/>
            <a:ext cx="4648200" cy="55399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I. TƯƠNG TÁC GEN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022725" y="1704975"/>
            <a:ext cx="4533900" cy="5016500"/>
            <a:chOff x="2640" y="494"/>
            <a:chExt cx="2784" cy="2822"/>
          </a:xfrm>
        </p:grpSpPr>
        <p:sp>
          <p:nvSpPr>
            <p:cNvPr id="7177" name="Text Box 13"/>
            <p:cNvSpPr txBox="1">
              <a:spLocks noChangeArrowheads="1"/>
            </p:cNvSpPr>
            <p:nvPr/>
          </p:nvSpPr>
          <p:spPr bwMode="auto">
            <a:xfrm>
              <a:off x="2640" y="3024"/>
              <a:ext cx="2784" cy="2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00FF"/>
                  </a:solidFill>
                </a:rPr>
                <a:t>             </a:t>
              </a:r>
              <a:r>
                <a:rPr lang="en-US" sz="2800"/>
                <a:t> </a:t>
              </a:r>
              <a:r>
                <a:rPr lang="en-US" sz="2400" b="1">
                  <a:solidFill>
                    <a:srgbClr val="FF0066"/>
                  </a:solidFill>
                </a:rPr>
                <a:t>9 hoa đỏ: 7 hoa trắng</a:t>
              </a:r>
            </a:p>
          </p:txBody>
        </p:sp>
        <p:sp>
          <p:nvSpPr>
            <p:cNvPr id="7178" name="Text Box 14"/>
            <p:cNvSpPr txBox="1">
              <a:spLocks noChangeArrowheads="1"/>
            </p:cNvSpPr>
            <p:nvPr/>
          </p:nvSpPr>
          <p:spPr bwMode="auto">
            <a:xfrm>
              <a:off x="2646" y="494"/>
              <a:ext cx="654" cy="2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00FF"/>
                  </a:solidFill>
                </a:rPr>
                <a:t>P</a:t>
              </a:r>
              <a:r>
                <a:rPr lang="en-US" sz="2800" b="1" baseline="-25000">
                  <a:solidFill>
                    <a:srgbClr val="0000FF"/>
                  </a:solidFill>
                </a:rPr>
                <a:t>t/c</a:t>
              </a:r>
              <a:r>
                <a:rPr lang="en-US" sz="2800" b="1">
                  <a:solidFill>
                    <a:srgbClr val="0000FF"/>
                  </a:solidFill>
                </a:rPr>
                <a:t>:</a:t>
              </a:r>
            </a:p>
          </p:txBody>
        </p:sp>
        <p:pic>
          <p:nvPicPr>
            <p:cNvPr id="7179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44" y="513"/>
              <a:ext cx="514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0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15" y="872"/>
              <a:ext cx="578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1" name="Picture 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80" y="530"/>
              <a:ext cx="486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2" name="Text Box 18"/>
            <p:cNvSpPr txBox="1">
              <a:spLocks noChangeArrowheads="1"/>
            </p:cNvSpPr>
            <p:nvPr/>
          </p:nvSpPr>
          <p:spPr bwMode="auto">
            <a:xfrm>
              <a:off x="4099" y="494"/>
              <a:ext cx="494" cy="2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  </a:t>
              </a:r>
              <a:r>
                <a:rPr lang="en-US" sz="2800">
                  <a:solidFill>
                    <a:srgbClr val="FF0066"/>
                  </a:solidFill>
                </a:rPr>
                <a:t>X</a:t>
              </a:r>
            </a:p>
          </p:txBody>
        </p:sp>
        <p:sp>
          <p:nvSpPr>
            <p:cNvPr id="7183" name="Text Box 19"/>
            <p:cNvSpPr txBox="1">
              <a:spLocks noChangeArrowheads="1"/>
            </p:cNvSpPr>
            <p:nvPr/>
          </p:nvSpPr>
          <p:spPr bwMode="auto">
            <a:xfrm>
              <a:off x="2640" y="853"/>
              <a:ext cx="513" cy="2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00FF"/>
                  </a:solidFill>
                </a:rPr>
                <a:t>F</a:t>
              </a:r>
              <a:r>
                <a:rPr lang="en-US" sz="2800" b="1" baseline="-25000">
                  <a:solidFill>
                    <a:srgbClr val="0000FF"/>
                  </a:solidFill>
                </a:rPr>
                <a:t>1</a:t>
              </a:r>
              <a:r>
                <a:rPr lang="en-US" sz="2800" b="1" baseline="30000">
                  <a:solidFill>
                    <a:srgbClr val="0000FF"/>
                  </a:solidFill>
                </a:rPr>
                <a:t>: </a:t>
              </a:r>
              <a:endParaRPr lang="en-US" sz="2800" b="1"/>
            </a:p>
          </p:txBody>
        </p:sp>
        <p:sp>
          <p:nvSpPr>
            <p:cNvPr id="7184" name="Text Box 20"/>
            <p:cNvSpPr txBox="1">
              <a:spLocks noChangeArrowheads="1"/>
            </p:cNvSpPr>
            <p:nvPr/>
          </p:nvSpPr>
          <p:spPr bwMode="auto">
            <a:xfrm>
              <a:off x="2652" y="1209"/>
              <a:ext cx="1476" cy="25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3333FF"/>
                  </a:solidFill>
                </a:rPr>
                <a:t>F</a:t>
              </a:r>
              <a:r>
                <a:rPr lang="en-US" sz="2400" b="1" baseline="-25000">
                  <a:solidFill>
                    <a:srgbClr val="3333FF"/>
                  </a:solidFill>
                </a:rPr>
                <a:t>1</a:t>
              </a:r>
              <a:r>
                <a:rPr lang="en-US" sz="2400" b="1">
                  <a:solidFill>
                    <a:srgbClr val="3333FF"/>
                  </a:solidFill>
                </a:rPr>
                <a:t> x F</a:t>
              </a:r>
              <a:r>
                <a:rPr lang="en-US" sz="2400" b="1" baseline="-25000">
                  <a:solidFill>
                    <a:srgbClr val="3333FF"/>
                  </a:solidFill>
                </a:rPr>
                <a:t>1</a:t>
              </a:r>
              <a:r>
                <a:rPr lang="en-US" sz="2400" b="1">
                  <a:solidFill>
                    <a:srgbClr val="3333FF"/>
                  </a:solidFill>
                </a:rPr>
                <a:t>: </a:t>
              </a:r>
            </a:p>
          </p:txBody>
        </p:sp>
        <p:sp>
          <p:nvSpPr>
            <p:cNvPr id="7185" name="Text Box 21"/>
            <p:cNvSpPr txBox="1">
              <a:spLocks noChangeArrowheads="1"/>
            </p:cNvSpPr>
            <p:nvPr/>
          </p:nvSpPr>
          <p:spPr bwMode="auto">
            <a:xfrm>
              <a:off x="2652" y="1467"/>
              <a:ext cx="607" cy="2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00FF"/>
                  </a:solidFill>
                </a:rPr>
                <a:t>F</a:t>
              </a:r>
              <a:r>
                <a:rPr lang="en-US" sz="2800" b="1" baseline="-25000">
                  <a:solidFill>
                    <a:srgbClr val="0000FF"/>
                  </a:solidFill>
                </a:rPr>
                <a:t>2</a:t>
              </a:r>
              <a:r>
                <a:rPr lang="en-US" sz="2800" b="1">
                  <a:solidFill>
                    <a:srgbClr val="0000FF"/>
                  </a:solidFill>
                </a:rPr>
                <a:t>:</a:t>
              </a:r>
            </a:p>
          </p:txBody>
        </p: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3492" y="1577"/>
              <a:ext cx="1860" cy="1450"/>
              <a:chOff x="96" y="1680"/>
              <a:chExt cx="2112" cy="1632"/>
            </a:xfrm>
          </p:grpSpPr>
          <p:grpSp>
            <p:nvGrpSpPr>
              <p:cNvPr id="6" name="Group 15"/>
              <p:cNvGrpSpPr>
                <a:grpSpLocks/>
              </p:cNvGrpSpPr>
              <p:nvPr/>
            </p:nvGrpSpPr>
            <p:grpSpPr bwMode="auto">
              <a:xfrm>
                <a:off x="96" y="1680"/>
                <a:ext cx="2112" cy="1632"/>
                <a:chOff x="3312" y="1680"/>
                <a:chExt cx="2112" cy="1632"/>
              </a:xfrm>
            </p:grpSpPr>
            <p:sp>
              <p:nvSpPr>
                <p:cNvPr id="7204" name="Rectangle 32"/>
                <p:cNvSpPr>
                  <a:spLocks noChangeArrowheads="1"/>
                </p:cNvSpPr>
                <p:nvPr/>
              </p:nvSpPr>
              <p:spPr bwMode="auto">
                <a:xfrm>
                  <a:off x="4896" y="2904"/>
                  <a:ext cx="528" cy="408"/>
                </a:xfrm>
                <a:prstGeom prst="rect">
                  <a:avLst/>
                </a:prstGeom>
                <a:noFill/>
                <a:ln w="12700" cap="sq" algn="ctr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vi-VN" sz="2800"/>
                </a:p>
              </p:txBody>
            </p:sp>
            <p:sp>
              <p:nvSpPr>
                <p:cNvPr id="7205" name="Rectangle 33"/>
                <p:cNvSpPr>
                  <a:spLocks noChangeArrowheads="1"/>
                </p:cNvSpPr>
                <p:nvPr/>
              </p:nvSpPr>
              <p:spPr bwMode="auto">
                <a:xfrm>
                  <a:off x="4368" y="2904"/>
                  <a:ext cx="528" cy="408"/>
                </a:xfrm>
                <a:prstGeom prst="rect">
                  <a:avLst/>
                </a:prstGeom>
                <a:noFill/>
                <a:ln w="12700" cap="sq" algn="ctr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vi-VN" sz="2800"/>
                </a:p>
              </p:txBody>
            </p:sp>
            <p:sp>
              <p:nvSpPr>
                <p:cNvPr id="7206" name="Rectangle 34"/>
                <p:cNvSpPr>
                  <a:spLocks noChangeArrowheads="1"/>
                </p:cNvSpPr>
                <p:nvPr/>
              </p:nvSpPr>
              <p:spPr bwMode="auto">
                <a:xfrm>
                  <a:off x="3840" y="2904"/>
                  <a:ext cx="528" cy="408"/>
                </a:xfrm>
                <a:prstGeom prst="rect">
                  <a:avLst/>
                </a:prstGeom>
                <a:noFill/>
                <a:ln w="12700" cap="sq" algn="ctr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vi-VN" sz="2800"/>
                </a:p>
              </p:txBody>
            </p:sp>
            <p:sp>
              <p:nvSpPr>
                <p:cNvPr id="7207" name="Rectangle 35"/>
                <p:cNvSpPr>
                  <a:spLocks noChangeArrowheads="1"/>
                </p:cNvSpPr>
                <p:nvPr/>
              </p:nvSpPr>
              <p:spPr bwMode="auto">
                <a:xfrm>
                  <a:off x="3312" y="2904"/>
                  <a:ext cx="528" cy="408"/>
                </a:xfrm>
                <a:prstGeom prst="rect">
                  <a:avLst/>
                </a:prstGeom>
                <a:noFill/>
                <a:ln w="12700" cap="sq" algn="ctr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vi-VN" sz="2800"/>
                </a:p>
              </p:txBody>
            </p:sp>
            <p:sp>
              <p:nvSpPr>
                <p:cNvPr id="7208" name="Rectangle 36"/>
                <p:cNvSpPr>
                  <a:spLocks noChangeArrowheads="1"/>
                </p:cNvSpPr>
                <p:nvPr/>
              </p:nvSpPr>
              <p:spPr bwMode="auto">
                <a:xfrm>
                  <a:off x="4896" y="2496"/>
                  <a:ext cx="528" cy="408"/>
                </a:xfrm>
                <a:prstGeom prst="rect">
                  <a:avLst/>
                </a:prstGeom>
                <a:noFill/>
                <a:ln w="12700" cap="sq" algn="ctr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vi-VN" sz="2800"/>
                </a:p>
              </p:txBody>
            </p:sp>
            <p:sp>
              <p:nvSpPr>
                <p:cNvPr id="7209" name="Rectangle 37"/>
                <p:cNvSpPr>
                  <a:spLocks noChangeArrowheads="1"/>
                </p:cNvSpPr>
                <p:nvPr/>
              </p:nvSpPr>
              <p:spPr bwMode="auto">
                <a:xfrm>
                  <a:off x="4368" y="2496"/>
                  <a:ext cx="528" cy="408"/>
                </a:xfrm>
                <a:prstGeom prst="rect">
                  <a:avLst/>
                </a:prstGeom>
                <a:noFill/>
                <a:ln w="12700" cap="sq" algn="ctr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vi-VN" sz="2800"/>
                </a:p>
              </p:txBody>
            </p:sp>
            <p:sp>
              <p:nvSpPr>
                <p:cNvPr id="7210" name="Rectangle 38"/>
                <p:cNvSpPr>
                  <a:spLocks noChangeArrowheads="1"/>
                </p:cNvSpPr>
                <p:nvPr/>
              </p:nvSpPr>
              <p:spPr bwMode="auto">
                <a:xfrm>
                  <a:off x="3840" y="2496"/>
                  <a:ext cx="528" cy="408"/>
                </a:xfrm>
                <a:prstGeom prst="rect">
                  <a:avLst/>
                </a:prstGeom>
                <a:noFill/>
                <a:ln w="12700" cap="sq" algn="ctr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vi-VN" sz="2800"/>
                </a:p>
              </p:txBody>
            </p:sp>
            <p:sp>
              <p:nvSpPr>
                <p:cNvPr id="7211" name="Rectangle 39"/>
                <p:cNvSpPr>
                  <a:spLocks noChangeArrowheads="1"/>
                </p:cNvSpPr>
                <p:nvPr/>
              </p:nvSpPr>
              <p:spPr bwMode="auto">
                <a:xfrm>
                  <a:off x="3312" y="2496"/>
                  <a:ext cx="528" cy="408"/>
                </a:xfrm>
                <a:prstGeom prst="rect">
                  <a:avLst/>
                </a:prstGeom>
                <a:noFill/>
                <a:ln w="12700" cap="sq" algn="ctr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vi-VN" sz="2800"/>
                </a:p>
              </p:txBody>
            </p:sp>
            <p:sp>
              <p:nvSpPr>
                <p:cNvPr id="7212" name="Rectangle 40"/>
                <p:cNvSpPr>
                  <a:spLocks noChangeArrowheads="1"/>
                </p:cNvSpPr>
                <p:nvPr/>
              </p:nvSpPr>
              <p:spPr bwMode="auto">
                <a:xfrm>
                  <a:off x="4896" y="2088"/>
                  <a:ext cx="528" cy="408"/>
                </a:xfrm>
                <a:prstGeom prst="rect">
                  <a:avLst/>
                </a:prstGeom>
                <a:noFill/>
                <a:ln w="12700" cap="sq" algn="ctr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vi-VN" sz="2800"/>
                </a:p>
              </p:txBody>
            </p:sp>
            <p:sp>
              <p:nvSpPr>
                <p:cNvPr id="7213" name="Rectangle 41"/>
                <p:cNvSpPr>
                  <a:spLocks noChangeArrowheads="1"/>
                </p:cNvSpPr>
                <p:nvPr/>
              </p:nvSpPr>
              <p:spPr bwMode="auto">
                <a:xfrm>
                  <a:off x="4368" y="2088"/>
                  <a:ext cx="528" cy="408"/>
                </a:xfrm>
                <a:prstGeom prst="rect">
                  <a:avLst/>
                </a:prstGeom>
                <a:noFill/>
                <a:ln w="12700" cap="sq" algn="ctr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vi-VN" sz="2800"/>
                </a:p>
              </p:txBody>
            </p:sp>
            <p:sp>
              <p:nvSpPr>
                <p:cNvPr id="7214" name="Rectangle 42"/>
                <p:cNvSpPr>
                  <a:spLocks noChangeArrowheads="1"/>
                </p:cNvSpPr>
                <p:nvPr/>
              </p:nvSpPr>
              <p:spPr bwMode="auto">
                <a:xfrm>
                  <a:off x="3840" y="2088"/>
                  <a:ext cx="528" cy="408"/>
                </a:xfrm>
                <a:prstGeom prst="rect">
                  <a:avLst/>
                </a:prstGeom>
                <a:noFill/>
                <a:ln w="12700" cap="sq" algn="ctr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vi-VN" sz="2800"/>
                </a:p>
              </p:txBody>
            </p:sp>
            <p:sp>
              <p:nvSpPr>
                <p:cNvPr id="7215" name="Rectangle 43"/>
                <p:cNvSpPr>
                  <a:spLocks noChangeArrowheads="1"/>
                </p:cNvSpPr>
                <p:nvPr/>
              </p:nvSpPr>
              <p:spPr bwMode="auto">
                <a:xfrm>
                  <a:off x="3312" y="2088"/>
                  <a:ext cx="528" cy="408"/>
                </a:xfrm>
                <a:prstGeom prst="rect">
                  <a:avLst/>
                </a:prstGeom>
                <a:noFill/>
                <a:ln w="12700" cap="sq" algn="ctr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vi-VN" sz="2800"/>
                </a:p>
              </p:txBody>
            </p:sp>
            <p:sp>
              <p:nvSpPr>
                <p:cNvPr id="7216" name="Rectangle 44"/>
                <p:cNvSpPr>
                  <a:spLocks noChangeArrowheads="1"/>
                </p:cNvSpPr>
                <p:nvPr/>
              </p:nvSpPr>
              <p:spPr bwMode="auto">
                <a:xfrm>
                  <a:off x="4896" y="1680"/>
                  <a:ext cx="528" cy="408"/>
                </a:xfrm>
                <a:prstGeom prst="rect">
                  <a:avLst/>
                </a:prstGeom>
                <a:noFill/>
                <a:ln w="12700" cap="sq" algn="ctr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vi-VN" sz="2800"/>
                </a:p>
              </p:txBody>
            </p:sp>
            <p:sp>
              <p:nvSpPr>
                <p:cNvPr id="7217" name="Rectangle 45"/>
                <p:cNvSpPr>
                  <a:spLocks noChangeArrowheads="1"/>
                </p:cNvSpPr>
                <p:nvPr/>
              </p:nvSpPr>
              <p:spPr bwMode="auto">
                <a:xfrm>
                  <a:off x="4368" y="1680"/>
                  <a:ext cx="528" cy="408"/>
                </a:xfrm>
                <a:prstGeom prst="rect">
                  <a:avLst/>
                </a:prstGeom>
                <a:noFill/>
                <a:ln w="12700" cap="sq" algn="ctr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vi-VN" sz="2800"/>
                </a:p>
              </p:txBody>
            </p:sp>
            <p:sp>
              <p:nvSpPr>
                <p:cNvPr id="7218" name="Rectangle 46"/>
                <p:cNvSpPr>
                  <a:spLocks noChangeArrowheads="1"/>
                </p:cNvSpPr>
                <p:nvPr/>
              </p:nvSpPr>
              <p:spPr bwMode="auto">
                <a:xfrm>
                  <a:off x="3840" y="1680"/>
                  <a:ext cx="528" cy="408"/>
                </a:xfrm>
                <a:prstGeom prst="rect">
                  <a:avLst/>
                </a:prstGeom>
                <a:noFill/>
                <a:ln w="12700" cap="sq" algn="ctr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vi-VN" sz="2800"/>
                </a:p>
              </p:txBody>
            </p:sp>
            <p:sp>
              <p:nvSpPr>
                <p:cNvPr id="7219" name="Rectangle 47"/>
                <p:cNvSpPr>
                  <a:spLocks noChangeArrowheads="1"/>
                </p:cNvSpPr>
                <p:nvPr/>
              </p:nvSpPr>
              <p:spPr bwMode="auto">
                <a:xfrm>
                  <a:off x="3312" y="1680"/>
                  <a:ext cx="528" cy="408"/>
                </a:xfrm>
                <a:prstGeom prst="rect">
                  <a:avLst/>
                </a:prstGeom>
                <a:noFill/>
                <a:ln w="12700" cap="sq" algn="ctr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vi-VN" sz="2800"/>
                </a:p>
              </p:txBody>
            </p:sp>
            <p:sp>
              <p:nvSpPr>
                <p:cNvPr id="7220" name="Line 40"/>
                <p:cNvSpPr>
                  <a:spLocks noChangeShapeType="1"/>
                </p:cNvSpPr>
                <p:nvPr/>
              </p:nvSpPr>
              <p:spPr bwMode="auto">
                <a:xfrm>
                  <a:off x="3312" y="1680"/>
                  <a:ext cx="2112" cy="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21" name="Line 41"/>
                <p:cNvSpPr>
                  <a:spLocks noChangeShapeType="1"/>
                </p:cNvSpPr>
                <p:nvPr/>
              </p:nvSpPr>
              <p:spPr bwMode="auto">
                <a:xfrm>
                  <a:off x="3312" y="2088"/>
                  <a:ext cx="211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22" name="Line 42"/>
                <p:cNvSpPr>
                  <a:spLocks noChangeShapeType="1"/>
                </p:cNvSpPr>
                <p:nvPr/>
              </p:nvSpPr>
              <p:spPr bwMode="auto">
                <a:xfrm>
                  <a:off x="3312" y="2496"/>
                  <a:ext cx="211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23" name="Line 43"/>
                <p:cNvSpPr>
                  <a:spLocks noChangeShapeType="1"/>
                </p:cNvSpPr>
                <p:nvPr/>
              </p:nvSpPr>
              <p:spPr bwMode="auto">
                <a:xfrm>
                  <a:off x="3312" y="2904"/>
                  <a:ext cx="211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24" name="Line 44"/>
                <p:cNvSpPr>
                  <a:spLocks noChangeShapeType="1"/>
                </p:cNvSpPr>
                <p:nvPr/>
              </p:nvSpPr>
              <p:spPr bwMode="auto">
                <a:xfrm>
                  <a:off x="3312" y="3312"/>
                  <a:ext cx="2112" cy="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25" name="Line 45"/>
                <p:cNvSpPr>
                  <a:spLocks noChangeShapeType="1"/>
                </p:cNvSpPr>
                <p:nvPr/>
              </p:nvSpPr>
              <p:spPr bwMode="auto">
                <a:xfrm>
                  <a:off x="3312" y="1680"/>
                  <a:ext cx="0" cy="1632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26" name="Line 46"/>
                <p:cNvSpPr>
                  <a:spLocks noChangeShapeType="1"/>
                </p:cNvSpPr>
                <p:nvPr/>
              </p:nvSpPr>
              <p:spPr bwMode="auto">
                <a:xfrm>
                  <a:off x="3840" y="1680"/>
                  <a:ext cx="0" cy="16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27" name="Line 47"/>
                <p:cNvSpPr>
                  <a:spLocks noChangeShapeType="1"/>
                </p:cNvSpPr>
                <p:nvPr/>
              </p:nvSpPr>
              <p:spPr bwMode="auto">
                <a:xfrm>
                  <a:off x="4368" y="1680"/>
                  <a:ext cx="0" cy="16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28" name="Line 48"/>
                <p:cNvSpPr>
                  <a:spLocks noChangeShapeType="1"/>
                </p:cNvSpPr>
                <p:nvPr/>
              </p:nvSpPr>
              <p:spPr bwMode="auto">
                <a:xfrm>
                  <a:off x="4896" y="1680"/>
                  <a:ext cx="0" cy="16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29" name="Line 49"/>
                <p:cNvSpPr>
                  <a:spLocks noChangeShapeType="1"/>
                </p:cNvSpPr>
                <p:nvPr/>
              </p:nvSpPr>
              <p:spPr bwMode="auto">
                <a:xfrm>
                  <a:off x="5424" y="1680"/>
                  <a:ext cx="0" cy="1632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7188" name="Picture 1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0" y="2208"/>
                <a:ext cx="318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89" name="Picture 17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92" y="2592"/>
                <a:ext cx="318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90" name="Picture 18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0" y="3024"/>
                <a:ext cx="318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91" name="Picture 19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20" y="2592"/>
                <a:ext cx="318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92" name="Picture 20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296" y="2208"/>
                <a:ext cx="318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93" name="Picture 2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776" y="1776"/>
                <a:ext cx="318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94" name="Picture 2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200" y="1776"/>
                <a:ext cx="318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95" name="Picture 2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1776"/>
                <a:ext cx="318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96" name="Picture 2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0" y="1776"/>
                <a:ext cx="318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97" name="Picture 2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776" y="3024"/>
                <a:ext cx="318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98" name="Picture 26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248" y="3024"/>
                <a:ext cx="318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99" name="Picture 27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20" y="3024"/>
                <a:ext cx="318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00" name="Picture 28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776" y="2592"/>
                <a:ext cx="318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01" name="Picture 29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248" y="2592"/>
                <a:ext cx="318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02" name="Picture 30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20" y="2208"/>
                <a:ext cx="318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03" name="Picture 3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776" y="2208"/>
                <a:ext cx="318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59" name="Text Box 71"/>
          <p:cNvSpPr txBox="1">
            <a:spLocks noChangeArrowheads="1"/>
          </p:cNvSpPr>
          <p:nvPr/>
        </p:nvSpPr>
        <p:spPr bwMode="auto">
          <a:xfrm>
            <a:off x="6969125" y="2370138"/>
            <a:ext cx="202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  </a:t>
            </a:r>
            <a:r>
              <a:rPr lang="en-US" sz="2400">
                <a:solidFill>
                  <a:srgbClr val="FF0066"/>
                </a:solidFill>
              </a:rPr>
              <a:t>100% hoa đỏ</a:t>
            </a:r>
          </a:p>
        </p:txBody>
      </p:sp>
      <p:sp>
        <p:nvSpPr>
          <p:cNvPr id="60" name="Cloud 59"/>
          <p:cNvSpPr/>
          <p:nvPr/>
        </p:nvSpPr>
        <p:spPr>
          <a:xfrm>
            <a:off x="381000" y="3205163"/>
            <a:ext cx="3660775" cy="3805237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1" name="Text Box 71"/>
          <p:cNvSpPr txBox="1">
            <a:spLocks noChangeArrowheads="1"/>
          </p:cNvSpPr>
          <p:nvPr/>
        </p:nvSpPr>
        <p:spPr bwMode="auto">
          <a:xfrm>
            <a:off x="4564063" y="1274763"/>
            <a:ext cx="202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  </a:t>
            </a:r>
            <a:r>
              <a:rPr lang="en-US" sz="2400">
                <a:solidFill>
                  <a:srgbClr val="803090"/>
                </a:solidFill>
              </a:rPr>
              <a:t>hoa trắng</a:t>
            </a:r>
          </a:p>
        </p:txBody>
      </p:sp>
      <p:sp>
        <p:nvSpPr>
          <p:cNvPr id="62" name="Text Box 71"/>
          <p:cNvSpPr txBox="1">
            <a:spLocks noChangeArrowheads="1"/>
          </p:cNvSpPr>
          <p:nvPr/>
        </p:nvSpPr>
        <p:spPr bwMode="auto">
          <a:xfrm>
            <a:off x="7035800" y="1214438"/>
            <a:ext cx="202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  </a:t>
            </a:r>
            <a:r>
              <a:rPr lang="en-US" sz="2400">
                <a:solidFill>
                  <a:srgbClr val="803090"/>
                </a:solidFill>
              </a:rPr>
              <a:t>hoa trắng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 animBg="1"/>
      <p:bldP spid="61" grpId="0"/>
      <p:bldP spid="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563562"/>
          </a:xfrm>
        </p:spPr>
        <p:txBody>
          <a:bodyPr>
            <a:normAutofit fontScale="90000"/>
          </a:bodyPr>
          <a:lstStyle/>
          <a:p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HOÀN THÀNH PHIẾU HỌC TẬP</a:t>
            </a:r>
            <a:b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703263"/>
          <a:ext cx="9144000" cy="6019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7318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dung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Trả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lời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46612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Phép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lai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mấy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trạng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F</a:t>
                      </a:r>
                      <a:r>
                        <a:rPr lang="en-US" sz="2400" baseline="-25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mấy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kiểu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F</a:t>
                      </a:r>
                      <a:r>
                        <a:rPr lang="en-US" sz="2400" baseline="-25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mấy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kiểu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Tỉ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lệ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KH ở F</a:t>
                      </a:r>
                      <a:r>
                        <a:rPr lang="en-US" sz="2400" baseline="-25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tổ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giao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tử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ở F</a:t>
                      </a:r>
                      <a:r>
                        <a:rPr lang="en-US" sz="2400" baseline="-25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Vậy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F</a:t>
                      </a:r>
                      <a:r>
                        <a:rPr lang="en-US" sz="2400" baseline="-25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mấy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giao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tử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KG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F</a:t>
                      </a:r>
                      <a:r>
                        <a:rPr lang="en-US" sz="2400" baseline="-25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xét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trạng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đem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lai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quy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luật</a:t>
                      </a:r>
                      <a:r>
                        <a:rPr lang="en-US" sz="2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PLĐL?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4572000" y="1447800"/>
            <a:ext cx="4572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defRPr/>
            </a:pPr>
            <a:r>
              <a:rPr lang="nl-NL" sz="2000" b="1" dirty="0">
                <a:solidFill>
                  <a:srgbClr val="FF0000"/>
                </a:solidFill>
              </a:rPr>
              <a:t>b.Nhận xét và giải thích:</a:t>
            </a:r>
          </a:p>
          <a:p>
            <a:pPr algn="just" eaLnBrk="1" hangingPunct="1">
              <a:defRPr/>
            </a:pPr>
            <a:r>
              <a:rPr lang="nl-NL" sz="2200" dirty="0">
                <a:solidFill>
                  <a:schemeClr val="accent6"/>
                </a:solidFill>
              </a:rPr>
              <a:t>- </a:t>
            </a:r>
            <a:r>
              <a:rPr lang="nl-NL" sz="2200" b="1" dirty="0">
                <a:solidFill>
                  <a:schemeClr val="accent6"/>
                </a:solidFill>
              </a:rPr>
              <a:t>Phép lai </a:t>
            </a:r>
            <a:r>
              <a:rPr lang="nl-NL" sz="2200" b="1" dirty="0">
                <a:solidFill>
                  <a:srgbClr val="00642D"/>
                </a:solidFill>
              </a:rPr>
              <a:t>1 tính trạng</a:t>
            </a:r>
          </a:p>
          <a:p>
            <a:pPr algn="just" eaLnBrk="1" hangingPunct="1">
              <a:defRPr/>
            </a:pPr>
            <a:r>
              <a:rPr lang="nl-NL" sz="2200" b="1" dirty="0">
                <a:solidFill>
                  <a:schemeClr val="accent6"/>
                </a:solidFill>
              </a:rPr>
              <a:t>- F1 có 1 loại KH</a:t>
            </a:r>
          </a:p>
          <a:p>
            <a:pPr algn="just" eaLnBrk="1" hangingPunct="1">
              <a:defRPr/>
            </a:pPr>
            <a:r>
              <a:rPr lang="nl-NL" sz="2200" b="1" dirty="0">
                <a:solidFill>
                  <a:schemeClr val="accent6"/>
                </a:solidFill>
              </a:rPr>
              <a:t>- F2 có 2 loại KH, TLKH là </a:t>
            </a:r>
            <a:r>
              <a:rPr lang="nl-NL" sz="2200" b="1" dirty="0">
                <a:solidFill>
                  <a:srgbClr val="FF0000"/>
                </a:solidFill>
              </a:rPr>
              <a:t>9:7</a:t>
            </a:r>
          </a:p>
          <a:p>
            <a:pPr algn="just" eaLnBrk="1" hangingPunct="1">
              <a:defRPr/>
            </a:pPr>
            <a:r>
              <a:rPr lang="nl-NL" sz="2200" b="1" dirty="0">
                <a:solidFill>
                  <a:schemeClr val="accent6"/>
                </a:solidFill>
              </a:rPr>
              <a:t>- F2: </a:t>
            </a:r>
            <a:r>
              <a:rPr lang="nl-NL" sz="2200" b="1" dirty="0">
                <a:solidFill>
                  <a:srgbClr val="FF0000"/>
                </a:solidFill>
              </a:rPr>
              <a:t>9+7 = 16 THGT </a:t>
            </a:r>
            <a:r>
              <a:rPr lang="nl-NL" sz="2200" b="1" dirty="0">
                <a:solidFill>
                  <a:schemeClr val="accent6"/>
                </a:solidFill>
              </a:rPr>
              <a:t>= </a:t>
            </a:r>
            <a:r>
              <a:rPr lang="nl-NL" sz="2200" b="1" dirty="0">
                <a:solidFill>
                  <a:srgbClr val="C00000"/>
                </a:solidFill>
              </a:rPr>
              <a:t>4gt x 4gt</a:t>
            </a:r>
          </a:p>
          <a:p>
            <a:pPr algn="just" eaLnBrk="1" hangingPunct="1">
              <a:defRPr/>
            </a:pPr>
            <a:r>
              <a:rPr lang="nl-NL" sz="2200" b="1" dirty="0">
                <a:solidFill>
                  <a:schemeClr val="accent6"/>
                </a:solidFill>
              </a:rPr>
              <a:t>→ F1 tạo ra 4 gt </a:t>
            </a:r>
          </a:p>
          <a:p>
            <a:pPr algn="just" eaLnBrk="1" hangingPunct="1">
              <a:defRPr/>
            </a:pPr>
            <a:r>
              <a:rPr lang="nl-NL" sz="2200" b="1" dirty="0">
                <a:solidFill>
                  <a:schemeClr val="accent6"/>
                </a:solidFill>
              </a:rPr>
              <a:t>→F1 dị hợp 2 cặp gen </a:t>
            </a:r>
            <a:r>
              <a:rPr lang="nl-NL" sz="2200" b="1" dirty="0">
                <a:solidFill>
                  <a:srgbClr val="C00000"/>
                </a:solidFill>
              </a:rPr>
              <a:t>(AaBb)</a:t>
            </a:r>
            <a:r>
              <a:rPr lang="nl-NL" sz="2200" b="1" dirty="0">
                <a:solidFill>
                  <a:schemeClr val="accent6"/>
                </a:solidFill>
              </a:rPr>
              <a:t> và 2 cặp gen nằm trên 2 cặp NST tương đồng khác nhau nhưng chỉ qui định </a:t>
            </a:r>
            <a:r>
              <a:rPr lang="nl-NL" sz="2200" b="1" dirty="0">
                <a:solidFill>
                  <a:srgbClr val="00642D"/>
                </a:solidFill>
              </a:rPr>
              <a:t>1 tính trạng</a:t>
            </a:r>
            <a:r>
              <a:rPr lang="nl-NL" sz="2200" b="1" dirty="0">
                <a:solidFill>
                  <a:schemeClr val="accent6"/>
                </a:solidFill>
              </a:rPr>
              <a:t>. </a:t>
            </a:r>
          </a:p>
          <a:p>
            <a:pPr algn="just" eaLnBrk="1" hangingPunct="1">
              <a:defRPr/>
            </a:pPr>
            <a:endParaRPr lang="nl-NL" sz="2200" b="1" dirty="0">
              <a:solidFill>
                <a:schemeClr val="accent6"/>
              </a:solidFill>
            </a:endParaRPr>
          </a:p>
          <a:p>
            <a:pPr algn="just" eaLnBrk="1" hangingPunct="1">
              <a:defRPr/>
            </a:pPr>
            <a:r>
              <a:rPr lang="nl-NL" sz="2200" b="1" dirty="0">
                <a:solidFill>
                  <a:schemeClr val="accent6"/>
                </a:solidFill>
              </a:rPr>
              <a:t>→ có sự tương tác giữa </a:t>
            </a:r>
            <a:r>
              <a:rPr lang="nl-NL" sz="2200" b="1" dirty="0">
                <a:solidFill>
                  <a:srgbClr val="C00000"/>
                </a:solidFill>
              </a:rPr>
              <a:t>2 gen không alen A và B </a:t>
            </a:r>
            <a:r>
              <a:rPr lang="nl-NL" sz="2200" b="1" dirty="0">
                <a:solidFill>
                  <a:schemeClr val="accent2">
                    <a:lumMod val="75000"/>
                  </a:schemeClr>
                </a:solidFill>
              </a:rPr>
              <a:t>bổ sung nhau </a:t>
            </a:r>
            <a:r>
              <a:rPr lang="nl-NL" sz="2200" b="1" dirty="0">
                <a:solidFill>
                  <a:schemeClr val="accent6"/>
                </a:solidFill>
              </a:rPr>
              <a:t>để cùng qui định </a:t>
            </a:r>
            <a:r>
              <a:rPr lang="nl-NL" sz="2200" b="1" dirty="0">
                <a:solidFill>
                  <a:srgbClr val="00642D"/>
                </a:solidFill>
              </a:rPr>
              <a:t>1 tính trạng </a:t>
            </a:r>
            <a:r>
              <a:rPr lang="nl-NL" sz="2200" b="1" dirty="0">
                <a:solidFill>
                  <a:schemeClr val="accent6"/>
                </a:solidFill>
              </a:rPr>
              <a:t>màu sắc hoa. </a:t>
            </a:r>
            <a:endParaRPr lang="en-US" sz="2200" b="1" dirty="0">
              <a:solidFill>
                <a:schemeClr val="accent6"/>
              </a:solidFill>
            </a:endParaRPr>
          </a:p>
        </p:txBody>
      </p:sp>
      <p:grpSp>
        <p:nvGrpSpPr>
          <p:cNvPr id="60" name="Group 66"/>
          <p:cNvGrpSpPr>
            <a:grpSpLocks/>
          </p:cNvGrpSpPr>
          <p:nvPr/>
        </p:nvGrpSpPr>
        <p:grpSpPr bwMode="auto">
          <a:xfrm>
            <a:off x="685800" y="4648200"/>
            <a:ext cx="3276600" cy="2209800"/>
            <a:chOff x="3110" y="376"/>
            <a:chExt cx="2314" cy="3192"/>
          </a:xfrm>
        </p:grpSpPr>
        <p:sp>
          <p:nvSpPr>
            <p:cNvPr id="61" name="Text Box 13"/>
            <p:cNvSpPr txBox="1">
              <a:spLocks noChangeArrowheads="1"/>
            </p:cNvSpPr>
            <p:nvPr/>
          </p:nvSpPr>
          <p:spPr bwMode="auto">
            <a:xfrm>
              <a:off x="3204" y="3024"/>
              <a:ext cx="2220" cy="54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F2:</a:t>
              </a: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9 </a:t>
              </a:r>
              <a:r>
                <a:rPr lang="en-US" sz="1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hoa</a:t>
              </a:r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đỏ</a:t>
              </a:r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: 7 </a:t>
              </a:r>
              <a:r>
                <a:rPr lang="en-US" sz="1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hoa</a:t>
              </a:r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trắng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2" name="Text Box 14"/>
            <p:cNvSpPr txBox="1">
              <a:spLocks noChangeArrowheads="1"/>
            </p:cNvSpPr>
            <p:nvPr/>
          </p:nvSpPr>
          <p:spPr bwMode="auto">
            <a:xfrm>
              <a:off x="3110" y="376"/>
              <a:ext cx="546" cy="54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</a:t>
              </a:r>
              <a:r>
                <a:rPr lang="en-US" sz="1400" b="1" baseline="-25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 c</a:t>
              </a:r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:</a:t>
              </a:r>
            </a:p>
          </p:txBody>
        </p:sp>
        <p:pic>
          <p:nvPicPr>
            <p:cNvPr id="63" name="Picture 1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82" y="384"/>
              <a:ext cx="690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1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93" y="853"/>
              <a:ext cx="700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Picture 1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06" y="376"/>
              <a:ext cx="609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" name="Text Box 18"/>
            <p:cNvSpPr txBox="1">
              <a:spLocks noChangeArrowheads="1"/>
            </p:cNvSpPr>
            <p:nvPr/>
          </p:nvSpPr>
          <p:spPr bwMode="auto">
            <a:xfrm>
              <a:off x="4173" y="376"/>
              <a:ext cx="703" cy="54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400" dirty="0">
                  <a:solidFill>
                    <a:srgbClr val="0000FF"/>
                  </a:solidFill>
                </a:rPr>
                <a:t> </a:t>
              </a: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X</a:t>
              </a:r>
            </a:p>
          </p:txBody>
        </p:sp>
        <p:sp>
          <p:nvSpPr>
            <p:cNvPr id="67" name="Text Box 19"/>
            <p:cNvSpPr txBox="1">
              <a:spLocks noChangeArrowheads="1"/>
            </p:cNvSpPr>
            <p:nvPr/>
          </p:nvSpPr>
          <p:spPr bwMode="auto">
            <a:xfrm>
              <a:off x="3110" y="834"/>
              <a:ext cx="288" cy="54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</a:t>
              </a:r>
              <a:r>
                <a:rPr lang="en-US" sz="1400" b="1" baseline="-25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</a:t>
              </a:r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:</a:t>
              </a:r>
            </a:p>
          </p:txBody>
        </p:sp>
        <p:sp>
          <p:nvSpPr>
            <p:cNvPr id="68" name="Text Box 20"/>
            <p:cNvSpPr txBox="1">
              <a:spLocks noChangeArrowheads="1"/>
            </p:cNvSpPr>
            <p:nvPr/>
          </p:nvSpPr>
          <p:spPr bwMode="auto">
            <a:xfrm>
              <a:off x="3110" y="1254"/>
              <a:ext cx="2070" cy="54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</a:t>
              </a:r>
              <a:r>
                <a:rPr lang="en-US" sz="1400" b="1" baseline="-25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</a:t>
              </a:r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x F</a:t>
              </a:r>
              <a:r>
                <a:rPr lang="en-US" sz="1400" b="1" baseline="-25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</a:t>
              </a:r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(</a:t>
              </a:r>
              <a:r>
                <a:rPr lang="en-US" sz="1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Tự</a:t>
              </a:r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thụ</a:t>
              </a:r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phấn</a:t>
              </a:r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</a:t>
              </a:r>
            </a:p>
          </p:txBody>
        </p:sp>
        <p:sp>
          <p:nvSpPr>
            <p:cNvPr id="69" name="Text Box 21"/>
            <p:cNvSpPr txBox="1">
              <a:spLocks noChangeArrowheads="1"/>
            </p:cNvSpPr>
            <p:nvPr/>
          </p:nvSpPr>
          <p:spPr bwMode="auto">
            <a:xfrm>
              <a:off x="3110" y="1521"/>
              <a:ext cx="376" cy="54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</a:t>
              </a:r>
              <a:r>
                <a:rPr lang="en-US" sz="1400" b="1" baseline="-25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:</a:t>
              </a:r>
            </a:p>
          </p:txBody>
        </p:sp>
        <p:grpSp>
          <p:nvGrpSpPr>
            <p:cNvPr id="70" name="Group 22"/>
            <p:cNvGrpSpPr>
              <a:grpSpLocks/>
            </p:cNvGrpSpPr>
            <p:nvPr/>
          </p:nvGrpSpPr>
          <p:grpSpPr bwMode="auto">
            <a:xfrm>
              <a:off x="3492" y="1579"/>
              <a:ext cx="1859" cy="1453"/>
              <a:chOff x="96" y="1679"/>
              <a:chExt cx="2112" cy="1633"/>
            </a:xfrm>
          </p:grpSpPr>
          <p:grpSp>
            <p:nvGrpSpPr>
              <p:cNvPr id="71" name="Group 23"/>
              <p:cNvGrpSpPr>
                <a:grpSpLocks/>
              </p:cNvGrpSpPr>
              <p:nvPr/>
            </p:nvGrpSpPr>
            <p:grpSpPr bwMode="auto">
              <a:xfrm>
                <a:off x="96" y="1679"/>
                <a:ext cx="2112" cy="1633"/>
                <a:chOff x="3312" y="1679"/>
                <a:chExt cx="2112" cy="1633"/>
              </a:xfrm>
            </p:grpSpPr>
            <p:sp>
              <p:nvSpPr>
                <p:cNvPr id="88" name="Rectangle 24"/>
                <p:cNvSpPr>
                  <a:spLocks noChangeArrowheads="1"/>
                </p:cNvSpPr>
                <p:nvPr/>
              </p:nvSpPr>
              <p:spPr bwMode="auto">
                <a:xfrm>
                  <a:off x="4896" y="2904"/>
                  <a:ext cx="528" cy="408"/>
                </a:xfrm>
                <a:prstGeom prst="rect">
                  <a:avLst/>
                </a:prstGeom>
                <a:noFill/>
                <a:ln w="12700" cap="sq" algn="ctr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1400"/>
                </a:p>
              </p:txBody>
            </p:sp>
            <p:sp>
              <p:nvSpPr>
                <p:cNvPr id="89" name="Rectangle 25"/>
                <p:cNvSpPr>
                  <a:spLocks noChangeArrowheads="1"/>
                </p:cNvSpPr>
                <p:nvPr/>
              </p:nvSpPr>
              <p:spPr bwMode="auto">
                <a:xfrm>
                  <a:off x="4368" y="2904"/>
                  <a:ext cx="528" cy="408"/>
                </a:xfrm>
                <a:prstGeom prst="rect">
                  <a:avLst/>
                </a:prstGeom>
                <a:noFill/>
                <a:ln w="12700" cap="sq" algn="ctr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1400"/>
                </a:p>
              </p:txBody>
            </p:sp>
            <p:sp>
              <p:nvSpPr>
                <p:cNvPr id="90" name="Rectangle 26"/>
                <p:cNvSpPr>
                  <a:spLocks noChangeArrowheads="1"/>
                </p:cNvSpPr>
                <p:nvPr/>
              </p:nvSpPr>
              <p:spPr bwMode="auto">
                <a:xfrm>
                  <a:off x="3840" y="2904"/>
                  <a:ext cx="528" cy="408"/>
                </a:xfrm>
                <a:prstGeom prst="rect">
                  <a:avLst/>
                </a:prstGeom>
                <a:noFill/>
                <a:ln w="12700" cap="sq" algn="ctr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1400"/>
                </a:p>
              </p:txBody>
            </p:sp>
            <p:sp>
              <p:nvSpPr>
                <p:cNvPr id="91" name="Rectangle 27"/>
                <p:cNvSpPr>
                  <a:spLocks noChangeArrowheads="1"/>
                </p:cNvSpPr>
                <p:nvPr/>
              </p:nvSpPr>
              <p:spPr bwMode="auto">
                <a:xfrm>
                  <a:off x="3312" y="2904"/>
                  <a:ext cx="528" cy="408"/>
                </a:xfrm>
                <a:prstGeom prst="rect">
                  <a:avLst/>
                </a:prstGeom>
                <a:noFill/>
                <a:ln w="12700" cap="sq" algn="ctr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1400"/>
                </a:p>
              </p:txBody>
            </p:sp>
            <p:sp>
              <p:nvSpPr>
                <p:cNvPr id="92" name="Rectangle 28"/>
                <p:cNvSpPr>
                  <a:spLocks noChangeArrowheads="1"/>
                </p:cNvSpPr>
                <p:nvPr/>
              </p:nvSpPr>
              <p:spPr bwMode="auto">
                <a:xfrm>
                  <a:off x="4896" y="2496"/>
                  <a:ext cx="528" cy="408"/>
                </a:xfrm>
                <a:prstGeom prst="rect">
                  <a:avLst/>
                </a:prstGeom>
                <a:noFill/>
                <a:ln w="12700" cap="sq" algn="ctr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1400"/>
                </a:p>
              </p:txBody>
            </p:sp>
            <p:sp>
              <p:nvSpPr>
                <p:cNvPr id="93" name="Rectangle 29"/>
                <p:cNvSpPr>
                  <a:spLocks noChangeArrowheads="1"/>
                </p:cNvSpPr>
                <p:nvPr/>
              </p:nvSpPr>
              <p:spPr bwMode="auto">
                <a:xfrm>
                  <a:off x="4368" y="2496"/>
                  <a:ext cx="528" cy="408"/>
                </a:xfrm>
                <a:prstGeom prst="rect">
                  <a:avLst/>
                </a:prstGeom>
                <a:noFill/>
                <a:ln w="12700" cap="sq" algn="ctr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1400"/>
                </a:p>
              </p:txBody>
            </p:sp>
            <p:sp>
              <p:nvSpPr>
                <p:cNvPr id="94" name="Rectangle 30"/>
                <p:cNvSpPr>
                  <a:spLocks noChangeArrowheads="1"/>
                </p:cNvSpPr>
                <p:nvPr/>
              </p:nvSpPr>
              <p:spPr bwMode="auto">
                <a:xfrm>
                  <a:off x="3840" y="2496"/>
                  <a:ext cx="528" cy="408"/>
                </a:xfrm>
                <a:prstGeom prst="rect">
                  <a:avLst/>
                </a:prstGeom>
                <a:noFill/>
                <a:ln w="12700" cap="sq" algn="ctr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1400"/>
                </a:p>
              </p:txBody>
            </p:sp>
            <p:sp>
              <p:nvSpPr>
                <p:cNvPr id="95" name="Rectangle 31"/>
                <p:cNvSpPr>
                  <a:spLocks noChangeArrowheads="1"/>
                </p:cNvSpPr>
                <p:nvPr/>
              </p:nvSpPr>
              <p:spPr bwMode="auto">
                <a:xfrm>
                  <a:off x="3312" y="2496"/>
                  <a:ext cx="528" cy="408"/>
                </a:xfrm>
                <a:prstGeom prst="rect">
                  <a:avLst/>
                </a:prstGeom>
                <a:noFill/>
                <a:ln w="12700" cap="sq" algn="ctr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1400"/>
                </a:p>
              </p:txBody>
            </p:sp>
            <p:sp>
              <p:nvSpPr>
                <p:cNvPr id="96" name="Rectangle 32"/>
                <p:cNvSpPr>
                  <a:spLocks noChangeArrowheads="1"/>
                </p:cNvSpPr>
                <p:nvPr/>
              </p:nvSpPr>
              <p:spPr bwMode="auto">
                <a:xfrm>
                  <a:off x="4896" y="2088"/>
                  <a:ext cx="528" cy="408"/>
                </a:xfrm>
                <a:prstGeom prst="rect">
                  <a:avLst/>
                </a:prstGeom>
                <a:noFill/>
                <a:ln w="12700" cap="sq" algn="ctr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1400"/>
                </a:p>
              </p:txBody>
            </p:sp>
            <p:sp>
              <p:nvSpPr>
                <p:cNvPr id="97" name="Rectangle 33"/>
                <p:cNvSpPr>
                  <a:spLocks noChangeArrowheads="1"/>
                </p:cNvSpPr>
                <p:nvPr/>
              </p:nvSpPr>
              <p:spPr bwMode="auto">
                <a:xfrm>
                  <a:off x="4368" y="2088"/>
                  <a:ext cx="528" cy="408"/>
                </a:xfrm>
                <a:prstGeom prst="rect">
                  <a:avLst/>
                </a:prstGeom>
                <a:noFill/>
                <a:ln w="12700" cap="sq" algn="ctr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1400"/>
                </a:p>
              </p:txBody>
            </p:sp>
            <p:sp>
              <p:nvSpPr>
                <p:cNvPr id="98" name="Rectangle 34"/>
                <p:cNvSpPr>
                  <a:spLocks noChangeArrowheads="1"/>
                </p:cNvSpPr>
                <p:nvPr/>
              </p:nvSpPr>
              <p:spPr bwMode="auto">
                <a:xfrm>
                  <a:off x="3840" y="2088"/>
                  <a:ext cx="528" cy="408"/>
                </a:xfrm>
                <a:prstGeom prst="rect">
                  <a:avLst/>
                </a:prstGeom>
                <a:noFill/>
                <a:ln w="12700" cap="sq" algn="ctr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1400"/>
                </a:p>
              </p:txBody>
            </p:sp>
            <p:sp>
              <p:nvSpPr>
                <p:cNvPr id="99" name="Rectangle 35"/>
                <p:cNvSpPr>
                  <a:spLocks noChangeArrowheads="1"/>
                </p:cNvSpPr>
                <p:nvPr/>
              </p:nvSpPr>
              <p:spPr bwMode="auto">
                <a:xfrm>
                  <a:off x="3312" y="2088"/>
                  <a:ext cx="528" cy="408"/>
                </a:xfrm>
                <a:prstGeom prst="rect">
                  <a:avLst/>
                </a:prstGeom>
                <a:noFill/>
                <a:ln w="12700" cap="sq" algn="ctr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1400"/>
                </a:p>
              </p:txBody>
            </p:sp>
            <p:sp>
              <p:nvSpPr>
                <p:cNvPr id="100" name="Rectangle 36"/>
                <p:cNvSpPr>
                  <a:spLocks noChangeArrowheads="1"/>
                </p:cNvSpPr>
                <p:nvPr/>
              </p:nvSpPr>
              <p:spPr bwMode="auto">
                <a:xfrm>
                  <a:off x="4896" y="1680"/>
                  <a:ext cx="528" cy="408"/>
                </a:xfrm>
                <a:prstGeom prst="rect">
                  <a:avLst/>
                </a:prstGeom>
                <a:noFill/>
                <a:ln w="12700" cap="sq" algn="ctr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1400"/>
                </a:p>
              </p:txBody>
            </p:sp>
            <p:sp>
              <p:nvSpPr>
                <p:cNvPr id="101" name="Rectangle 37"/>
                <p:cNvSpPr>
                  <a:spLocks noChangeArrowheads="1"/>
                </p:cNvSpPr>
                <p:nvPr/>
              </p:nvSpPr>
              <p:spPr bwMode="auto">
                <a:xfrm>
                  <a:off x="4368" y="1680"/>
                  <a:ext cx="528" cy="408"/>
                </a:xfrm>
                <a:prstGeom prst="rect">
                  <a:avLst/>
                </a:prstGeom>
                <a:noFill/>
                <a:ln w="12700" cap="sq" algn="ctr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1400"/>
                </a:p>
              </p:txBody>
            </p:sp>
            <p:sp>
              <p:nvSpPr>
                <p:cNvPr id="102" name="Rectangle 38"/>
                <p:cNvSpPr>
                  <a:spLocks noChangeArrowheads="1"/>
                </p:cNvSpPr>
                <p:nvPr/>
              </p:nvSpPr>
              <p:spPr bwMode="auto">
                <a:xfrm>
                  <a:off x="3840" y="1680"/>
                  <a:ext cx="528" cy="408"/>
                </a:xfrm>
                <a:prstGeom prst="rect">
                  <a:avLst/>
                </a:prstGeom>
                <a:noFill/>
                <a:ln w="12700" cap="sq" algn="ctr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1400"/>
                </a:p>
              </p:txBody>
            </p:sp>
            <p:sp>
              <p:nvSpPr>
                <p:cNvPr id="103" name="Rectangle 39"/>
                <p:cNvSpPr>
                  <a:spLocks noChangeArrowheads="1"/>
                </p:cNvSpPr>
                <p:nvPr/>
              </p:nvSpPr>
              <p:spPr bwMode="auto">
                <a:xfrm>
                  <a:off x="3312" y="1679"/>
                  <a:ext cx="528" cy="408"/>
                </a:xfrm>
                <a:prstGeom prst="rect">
                  <a:avLst/>
                </a:prstGeom>
                <a:noFill/>
                <a:ln w="12700" cap="sq" algn="ctr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endParaRPr lang="en-US" sz="1400"/>
                </a:p>
              </p:txBody>
            </p:sp>
            <p:sp>
              <p:nvSpPr>
                <p:cNvPr id="104" name="Line 40"/>
                <p:cNvSpPr>
                  <a:spLocks noChangeShapeType="1"/>
                </p:cNvSpPr>
                <p:nvPr/>
              </p:nvSpPr>
              <p:spPr bwMode="auto">
                <a:xfrm>
                  <a:off x="3312" y="1680"/>
                  <a:ext cx="2112" cy="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05" name="Line 41"/>
                <p:cNvSpPr>
                  <a:spLocks noChangeShapeType="1"/>
                </p:cNvSpPr>
                <p:nvPr/>
              </p:nvSpPr>
              <p:spPr bwMode="auto">
                <a:xfrm>
                  <a:off x="3312" y="2088"/>
                  <a:ext cx="211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06" name="Line 42"/>
                <p:cNvSpPr>
                  <a:spLocks noChangeShapeType="1"/>
                </p:cNvSpPr>
                <p:nvPr/>
              </p:nvSpPr>
              <p:spPr bwMode="auto">
                <a:xfrm>
                  <a:off x="3312" y="2496"/>
                  <a:ext cx="211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07" name="Line 43"/>
                <p:cNvSpPr>
                  <a:spLocks noChangeShapeType="1"/>
                </p:cNvSpPr>
                <p:nvPr/>
              </p:nvSpPr>
              <p:spPr bwMode="auto">
                <a:xfrm>
                  <a:off x="3312" y="2904"/>
                  <a:ext cx="211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08" name="Line 44"/>
                <p:cNvSpPr>
                  <a:spLocks noChangeShapeType="1"/>
                </p:cNvSpPr>
                <p:nvPr/>
              </p:nvSpPr>
              <p:spPr bwMode="auto">
                <a:xfrm>
                  <a:off x="3312" y="3312"/>
                  <a:ext cx="2112" cy="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09" name="Line 45"/>
                <p:cNvSpPr>
                  <a:spLocks noChangeShapeType="1"/>
                </p:cNvSpPr>
                <p:nvPr/>
              </p:nvSpPr>
              <p:spPr bwMode="auto">
                <a:xfrm>
                  <a:off x="3312" y="1680"/>
                  <a:ext cx="0" cy="1632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10" name="Line 46"/>
                <p:cNvSpPr>
                  <a:spLocks noChangeShapeType="1"/>
                </p:cNvSpPr>
                <p:nvPr/>
              </p:nvSpPr>
              <p:spPr bwMode="auto">
                <a:xfrm>
                  <a:off x="3840" y="1680"/>
                  <a:ext cx="0" cy="16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11" name="Line 47"/>
                <p:cNvSpPr>
                  <a:spLocks noChangeShapeType="1"/>
                </p:cNvSpPr>
                <p:nvPr/>
              </p:nvSpPr>
              <p:spPr bwMode="auto">
                <a:xfrm>
                  <a:off x="4368" y="1680"/>
                  <a:ext cx="0" cy="16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12" name="Line 48"/>
                <p:cNvSpPr>
                  <a:spLocks noChangeShapeType="1"/>
                </p:cNvSpPr>
                <p:nvPr/>
              </p:nvSpPr>
              <p:spPr bwMode="auto">
                <a:xfrm>
                  <a:off x="4896" y="1680"/>
                  <a:ext cx="0" cy="16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13" name="Line 49"/>
                <p:cNvSpPr>
                  <a:spLocks noChangeShapeType="1"/>
                </p:cNvSpPr>
                <p:nvPr/>
              </p:nvSpPr>
              <p:spPr bwMode="auto">
                <a:xfrm>
                  <a:off x="5424" y="1680"/>
                  <a:ext cx="0" cy="1632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 sz="1400"/>
                </a:p>
              </p:txBody>
            </p:sp>
          </p:grpSp>
          <p:pic>
            <p:nvPicPr>
              <p:cNvPr id="72" name="Picture 50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3" y="2132"/>
                <a:ext cx="493" cy="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3" name="Picture 5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11" y="2528"/>
                <a:ext cx="484" cy="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" name="Picture 5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11" y="2906"/>
                <a:ext cx="480" cy="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5" name="Picture 5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65" y="2528"/>
                <a:ext cx="462" cy="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" name="Picture 5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184" y="2132"/>
                <a:ext cx="484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7" name="Picture 5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702" y="1715"/>
                <a:ext cx="460" cy="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" name="Picture 5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200" y="1715"/>
                <a:ext cx="414" cy="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" name="Picture 57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1722"/>
                <a:ext cx="406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0" name="Picture 58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1" y="1702"/>
                <a:ext cx="495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1" name="Picture 59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712" y="2958"/>
                <a:ext cx="488" cy="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" name="Picture 60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175" y="2911"/>
                <a:ext cx="487" cy="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3" name="Picture 6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39" y="2927"/>
                <a:ext cx="487" cy="3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4" name="Picture 6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175" y="2528"/>
                <a:ext cx="487" cy="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5" name="Picture 6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65" y="2132"/>
                <a:ext cx="461" cy="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6" name="Picture 6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712" y="2132"/>
                <a:ext cx="439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7" name="Picture 62"/>
              <p:cNvPicPr>
                <a:picLocks noChangeAspect="1" noChangeArrowheads="1"/>
              </p:cNvPicPr>
              <p:nvPr/>
            </p:nvPicPr>
            <p:blipFill>
              <a:blip r:embed="rId2">
                <a:lum bright="2000" contrast="2000"/>
              </a:blip>
              <a:srcRect/>
              <a:stretch>
                <a:fillRect/>
              </a:stretch>
            </p:blipFill>
            <p:spPr bwMode="auto">
              <a:xfrm>
                <a:off x="1712" y="2523"/>
                <a:ext cx="488" cy="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76200"/>
            <a:ext cx="9144000" cy="6705600"/>
            <a:chOff x="0" y="0"/>
            <a:chExt cx="9144000" cy="6705600"/>
          </a:xfrm>
        </p:grpSpPr>
        <p:pic>
          <p:nvPicPr>
            <p:cNvPr id="23569" name="Picture 2" descr="C:\Program Files\Microsoft Office\Office2007\MEDIA\OFFICE12\Lines\BD14516_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6610350"/>
              <a:ext cx="5715000" cy="9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0" name="Picture 3" descr="C:\Program Files\Microsoft Office\Office2007\MEDIA\OFFICE12\Lines\BD14516_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-1623798" y="4929402"/>
              <a:ext cx="3476196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1" name="Picture 3" descr="C:\Program Files\Microsoft Office\Office2007\MEDIA\OFFICE12\Lines\BD14516_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7320571" y="1671029"/>
              <a:ext cx="3476196" cy="134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2" name="Picture 4" descr="C:\Program Files\Microsoft Office\Office2007\MEDIA\OFFICE12\Lines\BD14516_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00800" y="0"/>
              <a:ext cx="2743200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9"/>
          <p:cNvSpPr/>
          <p:nvPr/>
        </p:nvSpPr>
        <p:spPr>
          <a:xfrm>
            <a:off x="76200" y="381000"/>
            <a:ext cx="891540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gen A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057400" y="2133600"/>
            <a:ext cx="1219200" cy="533400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 A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953000" y="2133600"/>
            <a:ext cx="1219200" cy="533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 B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828800" y="3429000"/>
            <a:ext cx="1600200" cy="533400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Enzim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724400" y="3429000"/>
            <a:ext cx="1600200" cy="533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Enzim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28600" y="4648200"/>
            <a:ext cx="1905000" cy="6096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(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200400" y="4648200"/>
            <a:ext cx="1905000" cy="6096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 (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172200" y="4648200"/>
            <a:ext cx="2819400" cy="609600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 (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2590800" y="2819400"/>
            <a:ext cx="152400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5486400" y="4114800"/>
            <a:ext cx="152400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2590800" y="4114800"/>
            <a:ext cx="152400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5486400" y="2819400"/>
            <a:ext cx="152400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2209800" y="4876800"/>
            <a:ext cx="9144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5181600" y="4876800"/>
            <a:ext cx="9144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Text Box 65"/>
          <p:cNvSpPr txBox="1">
            <a:spLocks noChangeArrowheads="1"/>
          </p:cNvSpPr>
          <p:nvPr/>
        </p:nvSpPr>
        <p:spPr bwMode="auto">
          <a:xfrm>
            <a:off x="22225" y="5613737"/>
            <a:ext cx="91217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nl-NL" sz="2000" b="1" dirty="0"/>
              <a:t>- Sự có mặt của 2 alen trội nằm trên 2 NST khác nhau quy định hoa đỏ (A-B-).</a:t>
            </a:r>
          </a:p>
          <a:p>
            <a:pPr algn="just"/>
            <a:r>
              <a:rPr lang="nl-NL" sz="2000" b="1" dirty="0"/>
              <a:t>- Khi chỉ có 1 trong 2 gen trội hoặc không có gen trội nào quy định hoa màu trắng (A-bb, aaB-, aabb).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38125" y="2667000"/>
            <a:ext cx="890587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 Qui </a:t>
            </a:r>
            <a:r>
              <a:rPr lang="en-US" sz="2400" b="1" dirty="0" err="1">
                <a:solidFill>
                  <a:srgbClr val="FF0000"/>
                </a:solidFill>
              </a:rPr>
              <a:t>ước</a:t>
            </a:r>
            <a:r>
              <a:rPr lang="en-US" sz="2400" b="1" dirty="0">
                <a:solidFill>
                  <a:srgbClr val="FF0000"/>
                </a:solidFill>
              </a:rPr>
              <a:t> gen </a:t>
            </a:r>
            <a:r>
              <a:rPr lang="en-US" sz="2400" b="1" dirty="0" err="1">
                <a:solidFill>
                  <a:srgbClr val="FF0000"/>
                </a:solidFill>
              </a:rPr>
              <a:t>và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sơ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đồ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lai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</a:p>
          <a:p>
            <a:r>
              <a:rPr lang="en-US" sz="2400" b="1" dirty="0"/>
              <a:t>  - Qui </a:t>
            </a:r>
            <a:r>
              <a:rPr lang="en-US" sz="2400" b="1" dirty="0" err="1"/>
              <a:t>ước</a:t>
            </a:r>
            <a:r>
              <a:rPr lang="en-US" sz="2400" b="1" dirty="0"/>
              <a:t>:</a:t>
            </a:r>
          </a:p>
          <a:p>
            <a:r>
              <a:rPr lang="en-US" sz="2400" b="1" dirty="0"/>
              <a:t>    + A-B-:           </a:t>
            </a:r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định</a:t>
            </a:r>
            <a:r>
              <a:rPr lang="en-US" sz="2400" b="1" dirty="0"/>
              <a:t> </a:t>
            </a:r>
            <a:r>
              <a:rPr lang="en-US" sz="2400" b="1" dirty="0" err="1"/>
              <a:t>hoa</a:t>
            </a:r>
            <a:r>
              <a:rPr lang="en-US" sz="2400" b="1" dirty="0"/>
              <a:t> </a:t>
            </a:r>
            <a:r>
              <a:rPr lang="en-US" sz="2400" b="1" dirty="0" err="1"/>
              <a:t>đỏ</a:t>
            </a:r>
            <a:r>
              <a:rPr lang="en-US" sz="2400" b="1" dirty="0"/>
              <a:t>.</a:t>
            </a:r>
          </a:p>
          <a:p>
            <a:r>
              <a:rPr lang="en-US" sz="2400" b="1" dirty="0"/>
              <a:t>    + A-bb:      </a:t>
            </a:r>
          </a:p>
          <a:p>
            <a:r>
              <a:rPr lang="en-US" sz="2400" b="1" dirty="0"/>
              <a:t>    + </a:t>
            </a:r>
            <a:r>
              <a:rPr lang="en-US" sz="2400" b="1" dirty="0" err="1"/>
              <a:t>aaB</a:t>
            </a:r>
            <a:r>
              <a:rPr lang="en-US" sz="2400" b="1" dirty="0"/>
              <a:t>-            </a:t>
            </a:r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định</a:t>
            </a:r>
            <a:r>
              <a:rPr lang="en-US" sz="2400" b="1" dirty="0"/>
              <a:t> </a:t>
            </a:r>
            <a:r>
              <a:rPr lang="en-US" sz="2400" b="1" dirty="0" err="1"/>
              <a:t>hoa</a:t>
            </a:r>
            <a:r>
              <a:rPr lang="en-US" sz="2400" b="1" dirty="0"/>
              <a:t> </a:t>
            </a:r>
            <a:r>
              <a:rPr lang="en-US" sz="2400" b="1" dirty="0" err="1"/>
              <a:t>trắng</a:t>
            </a:r>
            <a:r>
              <a:rPr lang="en-US" sz="2400" b="1" dirty="0"/>
              <a:t>.</a:t>
            </a:r>
          </a:p>
          <a:p>
            <a:r>
              <a:rPr lang="en-US" sz="2400" b="1" dirty="0"/>
              <a:t>    + </a:t>
            </a:r>
            <a:r>
              <a:rPr lang="en-US" sz="2400" b="1" dirty="0" err="1"/>
              <a:t>aabb</a:t>
            </a:r>
            <a:r>
              <a:rPr lang="en-US" sz="2400" b="1" dirty="0"/>
              <a:t>:</a:t>
            </a:r>
          </a:p>
          <a:p>
            <a:r>
              <a:rPr lang="en-US" sz="2400" b="1" dirty="0"/>
              <a:t>                               </a:t>
            </a:r>
          </a:p>
          <a:p>
            <a:endParaRPr lang="en-US" sz="2400" b="1" dirty="0"/>
          </a:p>
        </p:txBody>
      </p:sp>
      <p:sp>
        <p:nvSpPr>
          <p:cNvPr id="7175" name="AutoShape 7"/>
          <p:cNvSpPr>
            <a:spLocks/>
          </p:cNvSpPr>
          <p:nvPr/>
        </p:nvSpPr>
        <p:spPr bwMode="auto">
          <a:xfrm>
            <a:off x="1752600" y="3886200"/>
            <a:ext cx="304800" cy="914400"/>
          </a:xfrm>
          <a:prstGeom prst="rightBrace">
            <a:avLst>
              <a:gd name="adj1" fmla="val 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5725" y="20782"/>
            <a:ext cx="4648200" cy="55399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I. TƯƠNG TÁC GEN</a:t>
            </a: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22225" y="428625"/>
            <a:ext cx="31178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nl-NL" sz="2400" b="1">
                <a:solidFill>
                  <a:srgbClr val="660066"/>
                </a:solidFill>
              </a:rPr>
              <a:t> </a:t>
            </a:r>
            <a:r>
              <a:rPr lang="nl-NL" sz="2400" b="1">
                <a:solidFill>
                  <a:srgbClr val="C00000"/>
                </a:solidFill>
              </a:rPr>
              <a:t>1. Tương tác bổ sung</a:t>
            </a:r>
            <a:r>
              <a:rPr lang="nl-NL" sz="2400" b="1">
                <a:solidFill>
                  <a:srgbClr val="660066"/>
                </a:solidFill>
              </a:rPr>
              <a:t>:</a:t>
            </a:r>
          </a:p>
          <a:p>
            <a:r>
              <a:rPr lang="nl-NL" sz="2400" b="1">
                <a:solidFill>
                  <a:srgbClr val="0000FF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7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7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build="allAtOnce"/>
      <p:bldP spid="717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 - &amp;quot;KIỂM TRA BÀI CŨ&amp;quot;&quot;/&gt;&lt;property id=&quot;20307&quot; value=&quot;260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64&quot;/&gt;&lt;/object&gt;&lt;object type=&quot;3&quot; unique_id=&quot;10010&quot;&gt;&lt;property id=&quot;20148&quot; value=&quot;5&quot;/&gt;&lt;property id=&quot;20300&quot; value=&quot;Slide 7&quot;/&gt;&lt;property id=&quot;20307&quot; value=&quot;266&quot;/&gt;&lt;/object&gt;&lt;object type=&quot;3&quot; unique_id=&quot;10011&quot;&gt;&lt;property id=&quot;20148&quot; value=&quot;5&quot;/&gt;&lt;property id=&quot;20300&quot; value=&quot;Slide 8&quot;/&gt;&lt;property id=&quot;20307&quot; value=&quot;267&quot;/&gt;&lt;/object&gt;&lt;object type=&quot;3&quot; unique_id=&quot;10012&quot;&gt;&lt;property id=&quot;20148&quot; value=&quot;5&quot;/&gt;&lt;property id=&quot;20300&quot; value=&quot;Slide 9&quot;/&gt;&lt;property id=&quot;20307&quot; value=&quot;268&quot;/&gt;&lt;/object&gt;&lt;object type=&quot;3&quot; unique_id=&quot;10013&quot;&gt;&lt;property id=&quot;20148&quot; value=&quot;5&quot;/&gt;&lt;property id=&quot;20300&quot; value=&quot;Slide 10 - &amp;quot;HOÀN THÀNH PHIẾU HỌC TẬP&amp;#x0D;&amp;#x0A;&amp;quot;&quot;/&gt;&lt;property id=&quot;20307&quot; value=&quot;270&quot;/&gt;&lt;/object&gt;&lt;object type=&quot;3&quot; unique_id=&quot;10014&quot;&gt;&lt;property id=&quot;20148&quot; value=&quot;5&quot;/&gt;&lt;property id=&quot;20300&quot; value=&quot;Slide 11&quot;/&gt;&lt;property id=&quot;20307&quot; value=&quot;271&quot;/&gt;&lt;/object&gt;&lt;object type=&quot;3&quot; unique_id=&quot;10015&quot;&gt;&lt;property id=&quot;20148&quot; value=&quot;5&quot;/&gt;&lt;property id=&quot;20300&quot; value=&quot;Slide 12&quot;/&gt;&lt;property id=&quot;20307&quot; value=&quot;272&quot;/&gt;&lt;/object&gt;&lt;object type=&quot;3&quot; unique_id=&quot;10016&quot;&gt;&lt;property id=&quot;20148&quot; value=&quot;5&quot;/&gt;&lt;property id=&quot;20300&quot; value=&quot;Slide 13&quot;/&gt;&lt;property id=&quot;20307&quot; value=&quot;273&quot;/&gt;&lt;/object&gt;&lt;object type=&quot;3&quot; unique_id=&quot;10017&quot;&gt;&lt;property id=&quot;20148&quot; value=&quot;5&quot;/&gt;&lt;property id=&quot;20300&quot; value=&quot;Slide 14&quot;/&gt;&lt;property id=&quot;20307&quot; value=&quot;274&quot;/&gt;&lt;/object&gt;&lt;object type=&quot;3&quot; unique_id=&quot;10018&quot;&gt;&lt;property id=&quot;20148&quot; value=&quot;5&quot;/&gt;&lt;property id=&quot;20300&quot; value=&quot;Slide 15&quot;/&gt;&lt;property id=&quot;20307&quot; value=&quot;275&quot;/&gt;&lt;/object&gt;&lt;object type=&quot;3&quot; unique_id=&quot;10019&quot;&gt;&lt;property id=&quot;20148&quot; value=&quot;5&quot;/&gt;&lt;property id=&quot;20300&quot; value=&quot;Slide 16&quot;/&gt;&lt;property id=&quot;20307&quot; value=&quot;292&quot;/&gt;&lt;/object&gt;&lt;object type=&quot;3&quot; unique_id=&quot;10020&quot;&gt;&lt;property id=&quot;20148&quot; value=&quot;5&quot;/&gt;&lt;property id=&quot;20300&quot; value=&quot;Slide 17&quot;/&gt;&lt;property id=&quot;20307&quot; value=&quot;280&quot;/&gt;&lt;/object&gt;&lt;object type=&quot;3&quot; unique_id=&quot;10021&quot;&gt;&lt;property id=&quot;20148&quot; value=&quot;5&quot;/&gt;&lt;property id=&quot;20300&quot; value=&quot;Slide 18&quot;/&gt;&lt;property id=&quot;20307&quot; value=&quot;293&quot;/&gt;&lt;/object&gt;&lt;object type=&quot;3&quot; unique_id=&quot;10022&quot;&gt;&lt;property id=&quot;20148&quot; value=&quot;5&quot;/&gt;&lt;property id=&quot;20300&quot; value=&quot;Slide 19&quot;/&gt;&lt;property id=&quot;20307&quot; value=&quot;284&quot;/&gt;&lt;/object&gt;&lt;object type=&quot;3&quot; unique_id=&quot;10023&quot;&gt;&lt;property id=&quot;20148&quot; value=&quot;5&quot;/&gt;&lt;property id=&quot;20300&quot; value=&quot;Slide 20&quot;/&gt;&lt;property id=&quot;20307&quot; value=&quot;285&quot;/&gt;&lt;/object&gt;&lt;object type=&quot;3&quot; unique_id=&quot;10024&quot;&gt;&lt;property id=&quot;20148&quot; value=&quot;5&quot;/&gt;&lt;property id=&quot;20300&quot; value=&quot;Slide 21&quot;/&gt;&lt;property id=&quot;20307&quot; value=&quot;281&quot;/&gt;&lt;/object&gt;&lt;object type=&quot;3&quot; unique_id=&quot;10025&quot;&gt;&lt;property id=&quot;20148&quot; value=&quot;5&quot;/&gt;&lt;property id=&quot;20300&quot; value=&quot;Slide 22&quot;/&gt;&lt;property id=&quot;20307&quot; value=&quot;282&quot;/&gt;&lt;/object&gt;&lt;object type=&quot;3&quot; unique_id=&quot;10026&quot;&gt;&lt;property id=&quot;20148&quot; value=&quot;5&quot;/&gt;&lt;property id=&quot;20300&quot; value=&quot;Slide 23&quot;/&gt;&lt;property id=&quot;20307&quot; value=&quot;290&quot;/&gt;&lt;/object&gt;&lt;object type=&quot;3&quot; unique_id=&quot;10027&quot;&gt;&lt;property id=&quot;20148&quot; value=&quot;5&quot;/&gt;&lt;property id=&quot;20300&quot; value=&quot;Slide 24&quot;/&gt;&lt;property id=&quot;20307&quot; value=&quot;291&quot;/&gt;&lt;/object&gt;&lt;object type=&quot;3&quot; unique_id=&quot;10028&quot;&gt;&lt;property id=&quot;20148&quot; value=&quot;5&quot;/&gt;&lt;property id=&quot;20300&quot; value=&quot;Slide 25&quot;/&gt;&lt;property id=&quot;20307&quot; value=&quot;288&quot;/&gt;&lt;/object&gt;&lt;object type=&quot;3&quot; unique_id=&quot;10029&quot;&gt;&lt;property id=&quot;20148&quot; value=&quot;5&quot;/&gt;&lt;property id=&quot;20300&quot; value=&quot;Slide 26 - &amp;quot;HƯỚNG DẪN BÀI TẬP Ở NHÀ&amp;quot;&quot;/&gt;&lt;property id=&quot;20307&quot; value=&quot;28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2190</Words>
  <Application>Microsoft Office PowerPoint</Application>
  <PresentationFormat>On-screen Show (4:3)</PresentationFormat>
  <Paragraphs>321</Paragraphs>
  <Slides>22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HOÀN THÀNH PHIẾU HỌC TẬP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BÀI TẬP Ở NHÀ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Steven</cp:lastModifiedBy>
  <cp:revision>23</cp:revision>
  <dcterms:created xsi:type="dcterms:W3CDTF">2020-10-13T15:16:52Z</dcterms:created>
  <dcterms:modified xsi:type="dcterms:W3CDTF">2021-09-27T07:20:03Z</dcterms:modified>
</cp:coreProperties>
</file>